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21945600" cy="27432000"/>
  <p:notesSz cx="6858000" cy="9144000"/>
  <p:defaultTextStyle>
    <a:defPPr>
      <a:defRPr lang="en-US"/>
    </a:defPPr>
    <a:lvl1pPr marL="0" algn="l" defTabSz="1410782" rtl="0" eaLnBrk="1" latinLnBrk="0" hangingPunct="1">
      <a:defRPr sz="5600" kern="1200">
        <a:solidFill>
          <a:schemeClr val="tx1"/>
        </a:solidFill>
        <a:latin typeface="+mn-lt"/>
        <a:ea typeface="+mn-ea"/>
        <a:cs typeface="+mn-cs"/>
      </a:defRPr>
    </a:lvl1pPr>
    <a:lvl2pPr marL="1410782" algn="l" defTabSz="1410782" rtl="0" eaLnBrk="1" latinLnBrk="0" hangingPunct="1">
      <a:defRPr sz="5600" kern="1200">
        <a:solidFill>
          <a:schemeClr val="tx1"/>
        </a:solidFill>
        <a:latin typeface="+mn-lt"/>
        <a:ea typeface="+mn-ea"/>
        <a:cs typeface="+mn-cs"/>
      </a:defRPr>
    </a:lvl2pPr>
    <a:lvl3pPr marL="2821564" algn="l" defTabSz="1410782" rtl="0" eaLnBrk="1" latinLnBrk="0" hangingPunct="1">
      <a:defRPr sz="5600" kern="1200">
        <a:solidFill>
          <a:schemeClr val="tx1"/>
        </a:solidFill>
        <a:latin typeface="+mn-lt"/>
        <a:ea typeface="+mn-ea"/>
        <a:cs typeface="+mn-cs"/>
      </a:defRPr>
    </a:lvl3pPr>
    <a:lvl4pPr marL="4232346" algn="l" defTabSz="1410782" rtl="0" eaLnBrk="1" latinLnBrk="0" hangingPunct="1">
      <a:defRPr sz="5600" kern="1200">
        <a:solidFill>
          <a:schemeClr val="tx1"/>
        </a:solidFill>
        <a:latin typeface="+mn-lt"/>
        <a:ea typeface="+mn-ea"/>
        <a:cs typeface="+mn-cs"/>
      </a:defRPr>
    </a:lvl4pPr>
    <a:lvl5pPr marL="5643128" algn="l" defTabSz="1410782" rtl="0" eaLnBrk="1" latinLnBrk="0" hangingPunct="1">
      <a:defRPr sz="5600" kern="1200">
        <a:solidFill>
          <a:schemeClr val="tx1"/>
        </a:solidFill>
        <a:latin typeface="+mn-lt"/>
        <a:ea typeface="+mn-ea"/>
        <a:cs typeface="+mn-cs"/>
      </a:defRPr>
    </a:lvl5pPr>
    <a:lvl6pPr marL="7053910" algn="l" defTabSz="1410782" rtl="0" eaLnBrk="1" latinLnBrk="0" hangingPunct="1">
      <a:defRPr sz="5600" kern="1200">
        <a:solidFill>
          <a:schemeClr val="tx1"/>
        </a:solidFill>
        <a:latin typeface="+mn-lt"/>
        <a:ea typeface="+mn-ea"/>
        <a:cs typeface="+mn-cs"/>
      </a:defRPr>
    </a:lvl6pPr>
    <a:lvl7pPr marL="8464692" algn="l" defTabSz="1410782" rtl="0" eaLnBrk="1" latinLnBrk="0" hangingPunct="1">
      <a:defRPr sz="5600" kern="1200">
        <a:solidFill>
          <a:schemeClr val="tx1"/>
        </a:solidFill>
        <a:latin typeface="+mn-lt"/>
        <a:ea typeface="+mn-ea"/>
        <a:cs typeface="+mn-cs"/>
      </a:defRPr>
    </a:lvl7pPr>
    <a:lvl8pPr marL="9875474" algn="l" defTabSz="1410782" rtl="0" eaLnBrk="1" latinLnBrk="0" hangingPunct="1">
      <a:defRPr sz="5600" kern="1200">
        <a:solidFill>
          <a:schemeClr val="tx1"/>
        </a:solidFill>
        <a:latin typeface="+mn-lt"/>
        <a:ea typeface="+mn-ea"/>
        <a:cs typeface="+mn-cs"/>
      </a:defRPr>
    </a:lvl8pPr>
    <a:lvl9pPr marL="11286256" algn="l" defTabSz="1410782" rtl="0" eaLnBrk="1" latinLnBrk="0" hangingPunct="1">
      <a:defRPr sz="5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78">
          <p15:clr>
            <a:srgbClr val="A4A3A4"/>
          </p15:clr>
        </p15:guide>
        <p15:guide id="2" pos="72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snapToObjects="1">
      <p:cViewPr>
        <p:scale>
          <a:sx n="30" d="100"/>
          <a:sy n="30" d="100"/>
        </p:scale>
        <p:origin x="1116" y="16"/>
      </p:cViewPr>
      <p:guideLst>
        <p:guide orient="horz" pos="7378"/>
        <p:guide pos="727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p:cNvSpPr txBox="1"/>
          <p:nvPr userDrawn="1"/>
        </p:nvSpPr>
        <p:spPr>
          <a:xfrm>
            <a:off x="5043948" y="22057525"/>
            <a:ext cx="9272855" cy="3323987"/>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DYK: DNA</a:t>
            </a:r>
            <a:r>
              <a:rPr lang="en-US" sz="3500" baseline="0" dirty="0">
                <a:latin typeface="Arial" panose="020B0604020202020204" pitchFamily="34" charset="0"/>
                <a:cs typeface="Arial" panose="020B0604020202020204" pitchFamily="34" charset="0"/>
              </a:rPr>
              <a:t> was first isolated and identified by Swiss biologist, Friedrich </a:t>
            </a:r>
            <a:r>
              <a:rPr lang="en-US" sz="3500" baseline="0" dirty="0" err="1">
                <a:latin typeface="Arial" panose="020B0604020202020204" pitchFamily="34" charset="0"/>
                <a:cs typeface="Arial" panose="020B0604020202020204" pitchFamily="34" charset="0"/>
              </a:rPr>
              <a:t>Meischer</a:t>
            </a:r>
            <a:r>
              <a:rPr lang="en-US" sz="3500" baseline="0" dirty="0">
                <a:latin typeface="Arial" panose="020B0604020202020204" pitchFamily="34" charset="0"/>
                <a:cs typeface="Arial" panose="020B0604020202020204" pitchFamily="34" charset="0"/>
              </a:rPr>
              <a:t> in 1869. And, if you isolated and unrolled all the DNA molecules in your body, placing them end to end, they would reach to the sun and back several times!</a:t>
            </a:r>
            <a:endParaRPr lang="en-US"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4106769"/>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934614" y="3437722"/>
            <a:ext cx="20192839" cy="2301007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748037" y="3526213"/>
            <a:ext cx="14382314" cy="21203432"/>
          </a:xfrm>
          <a:prstGeom prst="rect">
            <a:avLst/>
          </a:prstGeom>
        </p:spPr>
      </p:pic>
      <p:sp>
        <p:nvSpPr>
          <p:cNvPr id="4" name="TextBox 3"/>
          <p:cNvSpPr txBox="1"/>
          <p:nvPr userDrawn="1"/>
        </p:nvSpPr>
        <p:spPr>
          <a:xfrm>
            <a:off x="1119909" y="3817159"/>
            <a:ext cx="15004473" cy="18912870"/>
          </a:xfrm>
          <a:prstGeom prst="rect">
            <a:avLst/>
          </a:prstGeom>
          <a:noFill/>
        </p:spPr>
        <p:txBody>
          <a:bodyPr wrap="square" rtlCol="0">
            <a:spAutoFit/>
          </a:bodyPr>
          <a:lstStyle/>
          <a:p>
            <a:r>
              <a:rPr lang="en-US" sz="3500" b="1" dirty="0">
                <a:latin typeface="Arial" panose="020B0604020202020204" pitchFamily="34" charset="0"/>
                <a:cs typeface="Arial" panose="020B0604020202020204" pitchFamily="34" charset="0"/>
              </a:rPr>
              <a:t>DNA EXTRACTION</a:t>
            </a:r>
          </a:p>
          <a:p>
            <a:endParaRPr lang="en-US" sz="2200" b="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Deoxyribonucleic</a:t>
            </a:r>
            <a:r>
              <a:rPr lang="en-US" sz="2200" b="1" baseline="0" dirty="0">
                <a:latin typeface="Arial" panose="020B0604020202020204" pitchFamily="34" charset="0"/>
                <a:cs typeface="Arial" panose="020B0604020202020204" pitchFamily="34" charset="0"/>
              </a:rPr>
              <a:t> acid </a:t>
            </a:r>
            <a:r>
              <a:rPr lang="en-US" sz="2200" b="0" baseline="0" dirty="0">
                <a:latin typeface="Arial" panose="020B0604020202020204" pitchFamily="34" charset="0"/>
                <a:cs typeface="Arial" panose="020B0604020202020204" pitchFamily="34" charset="0"/>
              </a:rPr>
              <a:t>(</a:t>
            </a:r>
            <a:r>
              <a:rPr lang="en-US" sz="2200" b="1" baseline="0" dirty="0">
                <a:latin typeface="Arial" panose="020B0604020202020204" pitchFamily="34" charset="0"/>
                <a:cs typeface="Arial" panose="020B0604020202020204" pitchFamily="34" charset="0"/>
              </a:rPr>
              <a:t>DNA</a:t>
            </a:r>
            <a:r>
              <a:rPr lang="en-US" sz="2200" b="0" baseline="0" dirty="0">
                <a:latin typeface="Arial" panose="020B0604020202020204" pitchFamily="34" charset="0"/>
                <a:cs typeface="Arial" panose="020B0604020202020204" pitchFamily="34" charset="0"/>
              </a:rPr>
              <a:t>) is a molecule that carries genetic information for all  living organisms—people, plants, bacteria and even viruses. DNA is made of four chemical bases: </a:t>
            </a:r>
            <a:r>
              <a:rPr lang="en-US" sz="2200" b="1" baseline="0" dirty="0">
                <a:latin typeface="Arial" panose="020B0604020202020204" pitchFamily="34" charset="0"/>
                <a:cs typeface="Arial" panose="020B0604020202020204" pitchFamily="34" charset="0"/>
              </a:rPr>
              <a:t>adenine</a:t>
            </a:r>
            <a:r>
              <a:rPr lang="en-US" sz="2200" b="0" baseline="0" dirty="0">
                <a:latin typeface="Arial" panose="020B0604020202020204" pitchFamily="34" charset="0"/>
                <a:cs typeface="Arial" panose="020B0604020202020204" pitchFamily="34" charset="0"/>
              </a:rPr>
              <a:t> (A), </a:t>
            </a:r>
            <a:r>
              <a:rPr lang="en-US" sz="2200" b="1" baseline="0" dirty="0">
                <a:latin typeface="Arial" panose="020B0604020202020204" pitchFamily="34" charset="0"/>
                <a:cs typeface="Arial" panose="020B0604020202020204" pitchFamily="34" charset="0"/>
              </a:rPr>
              <a:t>guanine</a:t>
            </a:r>
            <a:r>
              <a:rPr lang="en-US" sz="2200" b="0" baseline="0" dirty="0">
                <a:latin typeface="Arial" panose="020B0604020202020204" pitchFamily="34" charset="0"/>
                <a:cs typeface="Arial" panose="020B0604020202020204" pitchFamily="34" charset="0"/>
              </a:rPr>
              <a:t> (G), </a:t>
            </a:r>
            <a:r>
              <a:rPr lang="en-US" sz="2200" b="1" baseline="0" dirty="0">
                <a:latin typeface="Arial" panose="020B0604020202020204" pitchFamily="34" charset="0"/>
                <a:cs typeface="Arial" panose="020B0604020202020204" pitchFamily="34" charset="0"/>
              </a:rPr>
              <a:t>cytosine</a:t>
            </a:r>
            <a:r>
              <a:rPr lang="en-US" sz="2200" b="0" baseline="0" dirty="0">
                <a:latin typeface="Arial" panose="020B0604020202020204" pitchFamily="34" charset="0"/>
                <a:cs typeface="Arial" panose="020B0604020202020204" pitchFamily="34" charset="0"/>
              </a:rPr>
              <a:t> (C) and </a:t>
            </a:r>
            <a:r>
              <a:rPr lang="en-US" sz="2200" b="1" baseline="0" dirty="0">
                <a:latin typeface="Arial" panose="020B0604020202020204" pitchFamily="34" charset="0"/>
                <a:cs typeface="Arial" panose="020B0604020202020204" pitchFamily="34" charset="0"/>
              </a:rPr>
              <a:t>thymine</a:t>
            </a:r>
            <a:r>
              <a:rPr lang="en-US" sz="2200" b="0" baseline="0" dirty="0">
                <a:latin typeface="Arial" panose="020B0604020202020204" pitchFamily="34" charset="0"/>
                <a:cs typeface="Arial" panose="020B0604020202020204" pitchFamily="34" charset="0"/>
              </a:rPr>
              <a:t> (T). These bases pair up together—A with T and C with G. These base pairs are arranged in two long strands that form a spiral called a </a:t>
            </a:r>
            <a:r>
              <a:rPr lang="en-US" sz="2200" b="1" baseline="0" dirty="0">
                <a:latin typeface="Arial" panose="020B0604020202020204" pitchFamily="34" charset="0"/>
                <a:cs typeface="Arial" panose="020B0604020202020204" pitchFamily="34" charset="0"/>
              </a:rPr>
              <a:t>double helix</a:t>
            </a:r>
            <a:r>
              <a:rPr lang="en-US" sz="2200" b="0" baseline="0" dirty="0">
                <a:latin typeface="Arial" panose="020B0604020202020204" pitchFamily="34" charset="0"/>
                <a:cs typeface="Arial" panose="020B0604020202020204" pitchFamily="34" charset="0"/>
              </a:rPr>
              <a:t>. The sides of the double helix are made of sugar and </a:t>
            </a:r>
            <a:r>
              <a:rPr lang="en-US" sz="2200" b="0" baseline="0" dirty="0">
                <a:solidFill>
                  <a:schemeClr val="tx1"/>
                </a:solidFill>
                <a:latin typeface="Arial" panose="020B0604020202020204" pitchFamily="34" charset="0"/>
                <a:cs typeface="Arial" panose="020B0604020202020204" pitchFamily="34" charset="0"/>
              </a:rPr>
              <a:t>phosphate m</a:t>
            </a:r>
            <a:r>
              <a:rPr lang="en-US" sz="2200" b="0" baseline="0" dirty="0">
                <a:latin typeface="Arial" panose="020B0604020202020204" pitchFamily="34" charset="0"/>
                <a:cs typeface="Arial" panose="020B0604020202020204" pitchFamily="34" charset="0"/>
              </a:rPr>
              <a:t>olecules. The genetic information in DNA determines what each organism becomes and what that organism looks like. </a:t>
            </a:r>
          </a:p>
          <a:p>
            <a:endParaRPr lang="en-US" sz="2200" b="0" baseline="0" dirty="0">
              <a:latin typeface="Arial" panose="020B0604020202020204" pitchFamily="34" charset="0"/>
              <a:cs typeface="Arial" panose="020B0604020202020204" pitchFamily="34" charset="0"/>
            </a:endParaRPr>
          </a:p>
          <a:p>
            <a:r>
              <a:rPr lang="en-US" sz="2200" b="1" baseline="0" dirty="0">
                <a:solidFill>
                  <a:schemeClr val="tx1"/>
                </a:solidFill>
                <a:latin typeface="Arial" panose="020B0604020202020204" pitchFamily="34" charset="0"/>
                <a:cs typeface="Arial" panose="020B0604020202020204" pitchFamily="34" charset="0"/>
              </a:rPr>
              <a:t>How does it work?</a:t>
            </a:r>
            <a:endParaRPr lang="en-US" sz="2200" b="0" baseline="0" dirty="0">
              <a:solidFill>
                <a:schemeClr val="tx1"/>
              </a:solidFill>
              <a:latin typeface="Arial" panose="020B0604020202020204" pitchFamily="34" charset="0"/>
              <a:cs typeface="Arial" panose="020B0604020202020204" pitchFamily="34" charset="0"/>
            </a:endParaRPr>
          </a:p>
          <a:p>
            <a:endParaRPr lang="en-US" sz="2200" b="0" baseline="0" dirty="0">
              <a:solidFill>
                <a:schemeClr val="tx1"/>
              </a:solidFill>
              <a:latin typeface="Arial" panose="020B0604020202020204" pitchFamily="34" charset="0"/>
              <a:cs typeface="Arial" panose="020B0604020202020204" pitchFamily="34" charset="0"/>
            </a:endParaRPr>
          </a:p>
          <a:p>
            <a:r>
              <a:rPr lang="en-US" sz="2200" b="0" baseline="0" dirty="0">
                <a:solidFill>
                  <a:schemeClr val="tx1"/>
                </a:solidFill>
                <a:latin typeface="Arial" panose="020B0604020202020204" pitchFamily="34" charset="0"/>
                <a:cs typeface="Arial" panose="020B0604020202020204" pitchFamily="34" charset="0"/>
              </a:rPr>
              <a:t>All living things contain DNA, however, some organisms have more copies of DNA than others. Strawberries contain eight copies—that is more DNA copies than people! Because strawberries have so many copies of DNA, it is easy for students to see what they extract; however, it is fun to experiment and see what DNA can be extracted from other fruits or vegetables. </a:t>
            </a:r>
          </a:p>
          <a:p>
            <a:endParaRPr lang="en-US" sz="2200" b="0" baseline="0" dirty="0">
              <a:solidFill>
                <a:schemeClr val="tx1"/>
              </a:solidFill>
              <a:latin typeface="Arial" panose="020B0604020202020204" pitchFamily="34" charset="0"/>
              <a:cs typeface="Arial" panose="020B0604020202020204" pitchFamily="34" charset="0"/>
            </a:endParaRPr>
          </a:p>
          <a:p>
            <a:r>
              <a:rPr lang="en-US" sz="2200" b="0" baseline="0" dirty="0">
                <a:solidFill>
                  <a:schemeClr val="tx1"/>
                </a:solidFill>
                <a:latin typeface="Arial" panose="020B0604020202020204" pitchFamily="34" charset="0"/>
                <a:cs typeface="Arial" panose="020B0604020202020204" pitchFamily="34" charset="0"/>
              </a:rPr>
              <a:t>In this experiment, students use sodium chloride (table salt), dish soap and isopropanol (rubbing alcohol).  These three ingredients play an important part in the extraction process.</a:t>
            </a:r>
          </a:p>
          <a:p>
            <a:endParaRPr lang="en-US" sz="2200" b="0" baseline="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0" baseline="0" dirty="0">
                <a:solidFill>
                  <a:schemeClr val="tx1"/>
                </a:solidFill>
                <a:latin typeface="Arial" panose="020B0604020202020204" pitchFamily="34" charset="0"/>
                <a:cs typeface="Arial" panose="020B0604020202020204" pitchFamily="34" charset="0"/>
              </a:rPr>
              <a:t>Dish soap: Helps break apart the cell walls in the strawberry. Think about why you use soap when washing your hands or doing laundry—soap helps break apart the dirt so things can become clean.</a:t>
            </a:r>
          </a:p>
          <a:p>
            <a:pPr marL="342900" indent="-342900">
              <a:buFont typeface="Arial" panose="020B0604020202020204" pitchFamily="34" charset="0"/>
              <a:buChar char="•"/>
            </a:pPr>
            <a:r>
              <a:rPr lang="en-US" sz="2200" b="0" baseline="0" dirty="0">
                <a:solidFill>
                  <a:schemeClr val="tx1"/>
                </a:solidFill>
                <a:latin typeface="Arial" panose="020B0604020202020204" pitchFamily="34" charset="0"/>
                <a:cs typeface="Arial" panose="020B0604020202020204" pitchFamily="34" charset="0"/>
              </a:rPr>
              <a:t>Sodium Chloride (Table Salt): Salt helps the DNA stick together. Without it, the DNA molecules would break apart and would be hard to see.</a:t>
            </a:r>
          </a:p>
          <a:p>
            <a:pPr marL="342900" indent="-342900">
              <a:buFont typeface="Arial" panose="020B0604020202020204" pitchFamily="34" charset="0"/>
              <a:buChar char="•"/>
            </a:pPr>
            <a:r>
              <a:rPr lang="en-US" sz="2200" b="0" baseline="0" dirty="0">
                <a:solidFill>
                  <a:schemeClr val="tx1"/>
                </a:solidFill>
                <a:latin typeface="Arial" panose="020B0604020202020204" pitchFamily="34" charset="0"/>
                <a:cs typeface="Arial" panose="020B0604020202020204" pitchFamily="34" charset="0"/>
              </a:rPr>
              <a:t>Isopropanol (Rubbing Alcohol): DNA usually stays dissolved in water, but when salty DNA comes in contact with alcohol it becomes undissolved, this is called </a:t>
            </a:r>
            <a:r>
              <a:rPr lang="en-US" sz="2200" b="1" baseline="0" dirty="0">
                <a:solidFill>
                  <a:schemeClr val="tx1"/>
                </a:solidFill>
                <a:latin typeface="Arial" panose="020B0604020202020204" pitchFamily="34" charset="0"/>
                <a:cs typeface="Arial" panose="020B0604020202020204" pitchFamily="34" charset="0"/>
              </a:rPr>
              <a:t>precipitation</a:t>
            </a:r>
            <a:r>
              <a:rPr lang="en-US" sz="2200" b="0" baseline="0" dirty="0">
                <a:solidFill>
                  <a:schemeClr val="tx1"/>
                </a:solidFill>
                <a:latin typeface="Arial" panose="020B0604020202020204" pitchFamily="34" charset="0"/>
                <a:cs typeface="Arial" panose="020B0604020202020204" pitchFamily="34" charset="0"/>
              </a:rPr>
              <a:t>. </a:t>
            </a:r>
            <a:endParaRPr lang="en-US" sz="2200" b="1" baseline="0" dirty="0">
              <a:solidFill>
                <a:schemeClr val="tx1"/>
              </a:solidFill>
              <a:latin typeface="Arial" panose="020B0604020202020204" pitchFamily="34" charset="0"/>
              <a:cs typeface="Arial" panose="020B0604020202020204" pitchFamily="34" charset="0"/>
            </a:endParaRPr>
          </a:p>
          <a:p>
            <a:endParaRPr lang="en-US" sz="2200" b="0" baseline="0" dirty="0">
              <a:latin typeface="Arial" panose="020B0604020202020204" pitchFamily="34" charset="0"/>
              <a:cs typeface="Arial" panose="020B0604020202020204" pitchFamily="34" charset="0"/>
            </a:endParaRPr>
          </a:p>
          <a:p>
            <a:r>
              <a:rPr lang="en-US" sz="2200" b="1" baseline="0" dirty="0">
                <a:solidFill>
                  <a:schemeClr val="tx1"/>
                </a:solidFill>
                <a:latin typeface="Arial" panose="020B0604020202020204" pitchFamily="34" charset="0"/>
                <a:cs typeface="Arial" panose="020B0604020202020204" pitchFamily="34" charset="0"/>
              </a:rPr>
              <a:t>DNA Extraction in Agriculture:</a:t>
            </a:r>
            <a:endParaRPr lang="en-US" sz="2200" b="0" baseline="0" dirty="0">
              <a:solidFill>
                <a:schemeClr val="tx1"/>
              </a:solidFill>
              <a:latin typeface="Arial" panose="020B0604020202020204" pitchFamily="34" charset="0"/>
              <a:cs typeface="Arial" panose="020B0604020202020204" pitchFamily="34" charset="0"/>
            </a:endParaRPr>
          </a:p>
          <a:p>
            <a:r>
              <a:rPr lang="en-US" sz="2200" b="0" baseline="0" dirty="0">
                <a:solidFill>
                  <a:schemeClr val="tx1"/>
                </a:solidFill>
                <a:latin typeface="Arial" panose="020B0604020202020204" pitchFamily="34" charset="0"/>
                <a:cs typeface="Arial" panose="020B0604020202020204" pitchFamily="34" charset="0"/>
              </a:rPr>
              <a:t>Our scientists study the DNA of plants to determine how we can improve seeds so farmers can grow better crops. This technique helps us isolate and extract plant DNA so that we can study it in the lab. DNA extraction (followed by analysis) is used throughout our entire process from the early stages of discovery to the analysis and regulatory studies we conduct to check that our research and processes were correctly done. </a:t>
            </a:r>
          </a:p>
          <a:p>
            <a:endParaRPr lang="en-US" sz="2200" b="1" baseline="0" dirty="0">
              <a:solidFill>
                <a:schemeClr val="tx1"/>
              </a:solidFill>
              <a:latin typeface="Arial" panose="020B0604020202020204" pitchFamily="34" charset="0"/>
              <a:cs typeface="Arial" panose="020B0604020202020204" pitchFamily="34" charset="0"/>
            </a:endParaRPr>
          </a:p>
          <a:p>
            <a:r>
              <a:rPr lang="en-US" sz="2200" b="1" baseline="0" dirty="0">
                <a:solidFill>
                  <a:schemeClr val="tx1"/>
                </a:solidFill>
                <a:latin typeface="Arial" panose="020B0604020202020204" pitchFamily="34" charset="0"/>
                <a:cs typeface="Arial" panose="020B0604020202020204" pitchFamily="34" charset="0"/>
              </a:rPr>
              <a:t>Materials: </a:t>
            </a:r>
            <a:r>
              <a:rPr lang="en-US" sz="2200" b="0" baseline="0" dirty="0">
                <a:solidFill>
                  <a:schemeClr val="tx1"/>
                </a:solidFill>
                <a:latin typeface="Arial" panose="020B0604020202020204" pitchFamily="34" charset="0"/>
                <a:cs typeface="Arial" panose="020B0604020202020204" pitchFamily="34" charset="0"/>
              </a:rPr>
              <a:t>Water, Salt, Dish Soap, Rubbing Alcohol (ice cold), Ziploc Bags, Coffee Filters, Strawberries or other fruits.</a:t>
            </a:r>
          </a:p>
          <a:p>
            <a:endParaRPr lang="en-US" sz="2200" b="0" baseline="0" dirty="0">
              <a:solidFill>
                <a:schemeClr val="tx1"/>
              </a:solidFill>
              <a:latin typeface="Arial" panose="020B0604020202020204" pitchFamily="34" charset="0"/>
              <a:cs typeface="Arial" panose="020B0604020202020204" pitchFamily="34" charset="0"/>
            </a:endParaRPr>
          </a:p>
          <a:p>
            <a:r>
              <a:rPr lang="en-US" sz="2200" b="1" baseline="0" dirty="0">
                <a:solidFill>
                  <a:schemeClr val="tx1"/>
                </a:solidFill>
                <a:latin typeface="Arial" panose="020B0604020202020204" pitchFamily="34" charset="0"/>
                <a:cs typeface="Arial" panose="020B0604020202020204" pitchFamily="34" charset="0"/>
              </a:rPr>
              <a:t>*Safety: </a:t>
            </a:r>
            <a:r>
              <a:rPr lang="en-US" sz="2200" b="0" baseline="0" dirty="0">
                <a:solidFill>
                  <a:schemeClr val="tx1"/>
                </a:solidFill>
                <a:latin typeface="Arial" panose="020B0604020202020204" pitchFamily="34" charset="0"/>
                <a:cs typeface="Arial" panose="020B0604020202020204" pitchFamily="34" charset="0"/>
              </a:rPr>
              <a:t>Rubbing alcohol, soap and salt may irritate eyes so it is recommended that safety glasses are worn.</a:t>
            </a:r>
          </a:p>
          <a:p>
            <a:endParaRPr lang="en-US" sz="2200" b="0" baseline="0" dirty="0">
              <a:solidFill>
                <a:schemeClr val="tx1"/>
              </a:solidFill>
              <a:latin typeface="Arial" panose="020B0604020202020204" pitchFamily="34" charset="0"/>
              <a:cs typeface="Arial" panose="020B0604020202020204" pitchFamily="34" charset="0"/>
            </a:endParaRPr>
          </a:p>
          <a:p>
            <a:r>
              <a:rPr lang="en-US" sz="2200" b="1" baseline="0" dirty="0">
                <a:solidFill>
                  <a:schemeClr val="tx1"/>
                </a:solidFill>
                <a:latin typeface="Arial" panose="020B0604020202020204" pitchFamily="34" charset="0"/>
                <a:cs typeface="Arial" panose="020B0604020202020204" pitchFamily="34" charset="0"/>
              </a:rPr>
              <a:t>Lesson Plan:</a:t>
            </a:r>
          </a:p>
          <a:p>
            <a:pPr marL="342900" indent="-342900">
              <a:buFont typeface="Arial" panose="020B0604020202020204" pitchFamily="34" charset="0"/>
              <a:buChar char="•"/>
            </a:pPr>
            <a:r>
              <a:rPr lang="en-US" sz="2200" b="1" baseline="0" dirty="0">
                <a:solidFill>
                  <a:schemeClr val="tx1"/>
                </a:solidFill>
                <a:latin typeface="Arial" panose="020B0604020202020204" pitchFamily="34" charset="0"/>
                <a:cs typeface="Arial" panose="020B0604020202020204" pitchFamily="34" charset="0"/>
              </a:rPr>
              <a:t>Step 1: </a:t>
            </a:r>
            <a:r>
              <a:rPr lang="en-US" sz="2200" b="0" baseline="0" dirty="0">
                <a:solidFill>
                  <a:schemeClr val="tx1"/>
                </a:solidFill>
                <a:latin typeface="Arial" panose="020B0604020202020204" pitchFamily="34" charset="0"/>
                <a:cs typeface="Arial" panose="020B0604020202020204" pitchFamily="34" charset="0"/>
              </a:rPr>
              <a:t>Make the extraction solution by mixing 2 cups water, 5 tsp. dish soap, and 1 ¼ tsp. of salt in a container </a:t>
            </a:r>
          </a:p>
          <a:p>
            <a:pPr marL="0" indent="0">
              <a:buFont typeface="Arial" panose="020B0604020202020204" pitchFamily="34" charset="0"/>
              <a:buNone/>
            </a:pPr>
            <a:r>
              <a:rPr lang="en-US" sz="2200" b="0" baseline="0" dirty="0">
                <a:solidFill>
                  <a:schemeClr val="tx1"/>
                </a:solidFill>
                <a:latin typeface="Arial" panose="020B0604020202020204" pitchFamily="34" charset="0"/>
                <a:cs typeface="Arial" panose="020B0604020202020204" pitchFamily="34" charset="0"/>
              </a:rPr>
              <a:t>(Tip: an old shampoo bottle usually works well)</a:t>
            </a:r>
          </a:p>
          <a:p>
            <a:pPr marL="342900" indent="-342900">
              <a:buFont typeface="Arial" panose="020B0604020202020204" pitchFamily="34" charset="0"/>
              <a:buChar char="•"/>
            </a:pPr>
            <a:r>
              <a:rPr lang="en-US" sz="2200" b="1" baseline="0" dirty="0">
                <a:solidFill>
                  <a:schemeClr val="tx1"/>
                </a:solidFill>
                <a:latin typeface="Arial" panose="020B0604020202020204" pitchFamily="34" charset="0"/>
                <a:cs typeface="Arial" panose="020B0604020202020204" pitchFamily="34" charset="0"/>
              </a:rPr>
              <a:t>Step 2:</a:t>
            </a:r>
            <a:r>
              <a:rPr lang="en-US" sz="2200" b="0" baseline="0" dirty="0">
                <a:solidFill>
                  <a:schemeClr val="tx1"/>
                </a:solidFill>
                <a:latin typeface="Arial" panose="020B0604020202020204" pitchFamily="34" charset="0"/>
                <a:cs typeface="Arial" panose="020B0604020202020204" pitchFamily="34" charset="0"/>
              </a:rPr>
              <a:t> Cut the strawberries in half and place ½ in a Ziploc bag. Then have students mash the strawberry thoroughly. </a:t>
            </a:r>
          </a:p>
          <a:p>
            <a:pPr marL="342900" indent="-342900">
              <a:buFont typeface="Arial" panose="020B0604020202020204" pitchFamily="34" charset="0"/>
              <a:buChar char="•"/>
            </a:pPr>
            <a:r>
              <a:rPr lang="en-US" sz="2200" b="1" baseline="0" dirty="0">
                <a:solidFill>
                  <a:schemeClr val="tx1"/>
                </a:solidFill>
                <a:latin typeface="Arial" panose="020B0604020202020204" pitchFamily="34" charset="0"/>
                <a:cs typeface="Arial" panose="020B0604020202020204" pitchFamily="34" charset="0"/>
              </a:rPr>
              <a:t>Step 3: </a:t>
            </a:r>
            <a:r>
              <a:rPr lang="en-US" sz="2200" b="0" baseline="0" dirty="0">
                <a:solidFill>
                  <a:schemeClr val="tx1"/>
                </a:solidFill>
                <a:latin typeface="Arial" panose="020B0604020202020204" pitchFamily="34" charset="0"/>
                <a:cs typeface="Arial" panose="020B0604020202020204" pitchFamily="34" charset="0"/>
              </a:rPr>
              <a:t>Add 2 tsp. of extraction solution. Mash the strawberry again.</a:t>
            </a:r>
          </a:p>
          <a:p>
            <a:pPr marL="342900" indent="-342900">
              <a:buFont typeface="Arial" panose="020B0604020202020204" pitchFamily="34" charset="0"/>
              <a:buChar char="•"/>
            </a:pPr>
            <a:r>
              <a:rPr lang="en-US" sz="2200" b="1" baseline="0" dirty="0">
                <a:solidFill>
                  <a:schemeClr val="tx1"/>
                </a:solidFill>
                <a:latin typeface="Arial" panose="020B0604020202020204" pitchFamily="34" charset="0"/>
                <a:cs typeface="Arial" panose="020B0604020202020204" pitchFamily="34" charset="0"/>
              </a:rPr>
              <a:t>Step 4:</a:t>
            </a:r>
            <a:r>
              <a:rPr lang="en-US" sz="2200" b="0" baseline="0" dirty="0">
                <a:solidFill>
                  <a:schemeClr val="tx1"/>
                </a:solidFill>
                <a:latin typeface="Arial" panose="020B0604020202020204" pitchFamily="34" charset="0"/>
                <a:cs typeface="Arial" panose="020B0604020202020204" pitchFamily="34" charset="0"/>
              </a:rPr>
              <a:t> Place a coffee filter into a new Ziploc bag and strain the strawberry juices through. </a:t>
            </a:r>
          </a:p>
          <a:p>
            <a:pPr marL="342900" indent="-342900">
              <a:buFont typeface="Arial" panose="020B0604020202020204" pitchFamily="34" charset="0"/>
              <a:buChar char="•"/>
            </a:pPr>
            <a:r>
              <a:rPr lang="en-US" sz="2200" b="1" baseline="0" dirty="0">
                <a:solidFill>
                  <a:schemeClr val="tx1"/>
                </a:solidFill>
                <a:latin typeface="Arial" panose="020B0604020202020204" pitchFamily="34" charset="0"/>
                <a:cs typeface="Arial" panose="020B0604020202020204" pitchFamily="34" charset="0"/>
              </a:rPr>
              <a:t>Step 5:</a:t>
            </a:r>
            <a:r>
              <a:rPr lang="en-US" sz="2200" b="0" baseline="0" dirty="0">
                <a:solidFill>
                  <a:schemeClr val="tx1"/>
                </a:solidFill>
                <a:latin typeface="Arial" panose="020B0604020202020204" pitchFamily="34" charset="0"/>
                <a:cs typeface="Arial" panose="020B0604020202020204" pitchFamily="34" charset="0"/>
              </a:rPr>
              <a:t> Add 2 tsp. of ice-cold rubbing alcohol</a:t>
            </a:r>
            <a:r>
              <a:rPr lang="en-US" sz="2200" b="0" baseline="0" dirty="0">
                <a:solidFill>
                  <a:srgbClr val="FF0000"/>
                </a:solidFill>
                <a:latin typeface="Arial" panose="020B0604020202020204" pitchFamily="34" charset="0"/>
                <a:cs typeface="Arial" panose="020B0604020202020204" pitchFamily="34" charset="0"/>
              </a:rPr>
              <a:t> </a:t>
            </a:r>
            <a:r>
              <a:rPr lang="en-US" sz="2200" b="0" baseline="0" dirty="0">
                <a:solidFill>
                  <a:schemeClr val="tx1"/>
                </a:solidFill>
                <a:latin typeface="Arial" panose="020B0604020202020204" pitchFamily="34" charset="0"/>
                <a:cs typeface="Arial" panose="020B0604020202020204" pitchFamily="34" charset="0"/>
              </a:rPr>
              <a:t>to the strawberry juice. (Tip: if the rubbing alcohol is not cold, the DNA may not appear easily, try placing the rubbing alcohol into a refrigerator for a few hours prior to performing the experiment or keep the alcohol on ice)</a:t>
            </a:r>
          </a:p>
          <a:p>
            <a:pPr marL="342900" indent="-342900">
              <a:buFont typeface="Arial" panose="020B0604020202020204" pitchFamily="34" charset="0"/>
              <a:buChar char="•"/>
            </a:pPr>
            <a:r>
              <a:rPr lang="en-US" sz="2200" b="1" baseline="0" dirty="0">
                <a:solidFill>
                  <a:schemeClr val="tx1"/>
                </a:solidFill>
                <a:latin typeface="Arial" panose="020B0604020202020204" pitchFamily="34" charset="0"/>
                <a:cs typeface="Arial" panose="020B0604020202020204" pitchFamily="34" charset="0"/>
              </a:rPr>
              <a:t>Step 6:</a:t>
            </a:r>
            <a:r>
              <a:rPr lang="en-US" sz="2200" b="0" baseline="0" dirty="0">
                <a:solidFill>
                  <a:schemeClr val="tx1"/>
                </a:solidFill>
                <a:latin typeface="Arial" panose="020B0604020202020204" pitchFamily="34" charset="0"/>
                <a:cs typeface="Arial" panose="020B0604020202020204" pitchFamily="34" charset="0"/>
              </a:rPr>
              <a:t> Zip the bag and gently mix by rocking the bag side to side, until the DNA is visible in a white ball.</a:t>
            </a:r>
          </a:p>
          <a:p>
            <a:pPr marL="342900" indent="-342900">
              <a:buFont typeface="Arial" panose="020B0604020202020204" pitchFamily="34" charset="0"/>
              <a:buChar char="•"/>
            </a:pPr>
            <a:r>
              <a:rPr lang="en-US" sz="2200" b="1" baseline="0" dirty="0">
                <a:solidFill>
                  <a:schemeClr val="tx1"/>
                </a:solidFill>
                <a:latin typeface="Arial" panose="020B0604020202020204" pitchFamily="34" charset="0"/>
                <a:cs typeface="Arial" panose="020B0604020202020204" pitchFamily="34" charset="0"/>
              </a:rPr>
              <a:t>Step 7:</a:t>
            </a:r>
            <a:r>
              <a:rPr lang="en-US" sz="2200" b="0" baseline="0" dirty="0">
                <a:solidFill>
                  <a:schemeClr val="tx1"/>
                </a:solidFill>
                <a:latin typeface="Arial" panose="020B0604020202020204" pitchFamily="34" charset="0"/>
                <a:cs typeface="Arial" panose="020B0604020202020204" pitchFamily="34" charset="0"/>
              </a:rPr>
              <a:t> If desired, students can use a disposable pipette, wooden stick or a straw to collect their DNA. They can save it in a smaller separate container to show to others later. </a:t>
            </a:r>
          </a:p>
          <a:p>
            <a:pPr marL="342900" indent="-342900">
              <a:buFont typeface="Arial" panose="020B0604020202020204" pitchFamily="34" charset="0"/>
              <a:buChar char="•"/>
            </a:pPr>
            <a:endParaRPr lang="en-US" sz="2200" b="0" baseline="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200" b="0" baseline="0" dirty="0">
                <a:solidFill>
                  <a:schemeClr val="tx1"/>
                </a:solidFill>
                <a:latin typeface="Arial" panose="020B0604020202020204" pitchFamily="34" charset="0"/>
                <a:cs typeface="Arial" panose="020B0604020202020204" pitchFamily="34" charset="0"/>
              </a:rPr>
              <a:t>Keep exploring by asking: What would happen if students used other fruits? What if a step in the process was skipped? </a:t>
            </a:r>
            <a:endParaRPr lang="en-US" sz="2200" b="1" baseline="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b="1" baseline="0" dirty="0">
              <a:solidFill>
                <a:schemeClr val="tx1"/>
              </a:solidFill>
              <a:latin typeface="Arial" panose="020B0604020202020204" pitchFamily="34" charset="0"/>
              <a:cs typeface="Arial" panose="020B0604020202020204" pitchFamily="34" charset="0"/>
            </a:endParaRPr>
          </a:p>
          <a:p>
            <a:endParaRPr lang="en-US" sz="2200" b="1" baseline="0" dirty="0">
              <a:solidFill>
                <a:schemeClr val="tx1"/>
              </a:solidFill>
              <a:latin typeface="Arial" panose="020B0604020202020204" pitchFamily="34" charset="0"/>
              <a:cs typeface="Arial" panose="020B0604020202020204" pitchFamily="34" charset="0"/>
            </a:endParaRPr>
          </a:p>
          <a:p>
            <a:endParaRPr lang="en-US" sz="2200" b="0" baseline="0" dirty="0">
              <a:solidFill>
                <a:schemeClr val="tx1"/>
              </a:solidFill>
              <a:latin typeface="Arial" panose="020B0604020202020204" pitchFamily="34" charset="0"/>
              <a:cs typeface="Arial" panose="020B0604020202020204" pitchFamily="34" charset="0"/>
            </a:endParaRPr>
          </a:p>
          <a:p>
            <a:endParaRPr lang="en-US" sz="2200" b="1" baseline="0" dirty="0">
              <a:solidFill>
                <a:schemeClr val="tx1"/>
              </a:solidFill>
              <a:latin typeface="Arial" panose="020B0604020202020204" pitchFamily="34" charset="0"/>
              <a:cs typeface="Arial" panose="020B0604020202020204" pitchFamily="34" charset="0"/>
            </a:endParaRPr>
          </a:p>
          <a:p>
            <a:endParaRPr lang="en-US" sz="2200" b="0" dirty="0">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rotWithShape="1">
          <a:blip r:embed="rId4">
            <a:extLst>
              <a:ext uri="{28A0092B-C50C-407E-A947-70E740481C1C}">
                <a14:useLocalDpi xmlns:a14="http://schemas.microsoft.com/office/drawing/2010/main" val="0"/>
              </a:ext>
            </a:extLst>
          </a:blip>
          <a:srcRect b="25068"/>
          <a:stretch/>
        </p:blipFill>
        <p:spPr>
          <a:xfrm>
            <a:off x="1119909" y="822356"/>
            <a:ext cx="5202953" cy="1219095"/>
          </a:xfrm>
          <a:prstGeom prst="rect">
            <a:avLst/>
          </a:prstGeom>
        </p:spPr>
      </p:pic>
    </p:spTree>
    <p:extLst>
      <p:ext uri="{BB962C8B-B14F-4D97-AF65-F5344CB8AC3E}">
        <p14:creationId xmlns:p14="http://schemas.microsoft.com/office/powerpoint/2010/main" val="623095417"/>
      </p:ext>
    </p:extLst>
  </p:cSld>
  <p:clrMap bg1="lt1" tx1="dk1" bg2="lt2" tx2="dk2" accent1="accent1" accent2="accent2" accent3="accent3" accent4="accent4" accent5="accent5" accent6="accent6" hlink="hlink" folHlink="folHlink"/>
  <p:sldLayoutIdLst>
    <p:sldLayoutId id="2147483649" r:id="rId1"/>
  </p:sldLayoutIdLst>
  <p:hf sldNum="0" hdr="0" dt="0"/>
  <p:txStyles>
    <p:titleStyle>
      <a:lvl1pPr algn="ctr" defTabSz="1410782" rtl="0" eaLnBrk="1" latinLnBrk="0" hangingPunct="1">
        <a:spcBef>
          <a:spcPct val="0"/>
        </a:spcBef>
        <a:buNone/>
        <a:defRPr sz="13600" kern="1200">
          <a:solidFill>
            <a:schemeClr val="tx1"/>
          </a:solidFill>
          <a:latin typeface="+mj-lt"/>
          <a:ea typeface="+mj-ea"/>
          <a:cs typeface="+mj-cs"/>
        </a:defRPr>
      </a:lvl1pPr>
    </p:titleStyle>
    <p:bodyStyle>
      <a:lvl1pPr marL="1058087" indent="-1058087" algn="l" defTabSz="1410782" rtl="0" eaLnBrk="1" latinLnBrk="0" hangingPunct="1">
        <a:spcBef>
          <a:spcPct val="20000"/>
        </a:spcBef>
        <a:buFont typeface="Arial"/>
        <a:buChar char="•"/>
        <a:defRPr sz="9900" kern="1200">
          <a:solidFill>
            <a:schemeClr val="tx1"/>
          </a:solidFill>
          <a:latin typeface="+mn-lt"/>
          <a:ea typeface="+mn-ea"/>
          <a:cs typeface="+mn-cs"/>
        </a:defRPr>
      </a:lvl1pPr>
      <a:lvl2pPr marL="2292521" indent="-881739" algn="l" defTabSz="1410782" rtl="0" eaLnBrk="1" latinLnBrk="0" hangingPunct="1">
        <a:spcBef>
          <a:spcPct val="20000"/>
        </a:spcBef>
        <a:buFont typeface="Arial"/>
        <a:buChar char="–"/>
        <a:defRPr sz="8600" kern="1200">
          <a:solidFill>
            <a:schemeClr val="tx1"/>
          </a:solidFill>
          <a:latin typeface="+mn-lt"/>
          <a:ea typeface="+mn-ea"/>
          <a:cs typeface="+mn-cs"/>
        </a:defRPr>
      </a:lvl2pPr>
      <a:lvl3pPr marL="3526955" indent="-705391" algn="l" defTabSz="1410782" rtl="0" eaLnBrk="1" latinLnBrk="0" hangingPunct="1">
        <a:spcBef>
          <a:spcPct val="20000"/>
        </a:spcBef>
        <a:buFont typeface="Arial"/>
        <a:buChar char="•"/>
        <a:defRPr sz="7400" kern="1200">
          <a:solidFill>
            <a:schemeClr val="tx1"/>
          </a:solidFill>
          <a:latin typeface="+mn-lt"/>
          <a:ea typeface="+mn-ea"/>
          <a:cs typeface="+mn-cs"/>
        </a:defRPr>
      </a:lvl3pPr>
      <a:lvl4pPr marL="4937737" indent="-705391" algn="l" defTabSz="1410782" rtl="0" eaLnBrk="1" latinLnBrk="0" hangingPunct="1">
        <a:spcBef>
          <a:spcPct val="20000"/>
        </a:spcBef>
        <a:buFont typeface="Arial"/>
        <a:buChar char="–"/>
        <a:defRPr sz="6200" kern="1200">
          <a:solidFill>
            <a:schemeClr val="tx1"/>
          </a:solidFill>
          <a:latin typeface="+mn-lt"/>
          <a:ea typeface="+mn-ea"/>
          <a:cs typeface="+mn-cs"/>
        </a:defRPr>
      </a:lvl4pPr>
      <a:lvl5pPr marL="6348519" indent="-705391" algn="l" defTabSz="1410782" rtl="0" eaLnBrk="1" latinLnBrk="0" hangingPunct="1">
        <a:spcBef>
          <a:spcPct val="20000"/>
        </a:spcBef>
        <a:buFont typeface="Arial"/>
        <a:buChar char="»"/>
        <a:defRPr sz="6200" kern="1200">
          <a:solidFill>
            <a:schemeClr val="tx1"/>
          </a:solidFill>
          <a:latin typeface="+mn-lt"/>
          <a:ea typeface="+mn-ea"/>
          <a:cs typeface="+mn-cs"/>
        </a:defRPr>
      </a:lvl5pPr>
      <a:lvl6pPr marL="7759301" indent="-705391" algn="l" defTabSz="1410782" rtl="0" eaLnBrk="1" latinLnBrk="0" hangingPunct="1">
        <a:spcBef>
          <a:spcPct val="20000"/>
        </a:spcBef>
        <a:buFont typeface="Arial"/>
        <a:buChar char="•"/>
        <a:defRPr sz="6200" kern="1200">
          <a:solidFill>
            <a:schemeClr val="tx1"/>
          </a:solidFill>
          <a:latin typeface="+mn-lt"/>
          <a:ea typeface="+mn-ea"/>
          <a:cs typeface="+mn-cs"/>
        </a:defRPr>
      </a:lvl6pPr>
      <a:lvl7pPr marL="9170083" indent="-705391" algn="l" defTabSz="1410782" rtl="0" eaLnBrk="1" latinLnBrk="0" hangingPunct="1">
        <a:spcBef>
          <a:spcPct val="20000"/>
        </a:spcBef>
        <a:buFont typeface="Arial"/>
        <a:buChar char="•"/>
        <a:defRPr sz="6200" kern="1200">
          <a:solidFill>
            <a:schemeClr val="tx1"/>
          </a:solidFill>
          <a:latin typeface="+mn-lt"/>
          <a:ea typeface="+mn-ea"/>
          <a:cs typeface="+mn-cs"/>
        </a:defRPr>
      </a:lvl7pPr>
      <a:lvl8pPr marL="10580865" indent="-705391" algn="l" defTabSz="1410782" rtl="0" eaLnBrk="1" latinLnBrk="0" hangingPunct="1">
        <a:spcBef>
          <a:spcPct val="20000"/>
        </a:spcBef>
        <a:buFont typeface="Arial"/>
        <a:buChar char="•"/>
        <a:defRPr sz="6200" kern="1200">
          <a:solidFill>
            <a:schemeClr val="tx1"/>
          </a:solidFill>
          <a:latin typeface="+mn-lt"/>
          <a:ea typeface="+mn-ea"/>
          <a:cs typeface="+mn-cs"/>
        </a:defRPr>
      </a:lvl8pPr>
      <a:lvl9pPr marL="11991647" indent="-705391" algn="l" defTabSz="1410782" rtl="0" eaLnBrk="1" latinLnBrk="0" hangingPunct="1">
        <a:spcBef>
          <a:spcPct val="20000"/>
        </a:spcBef>
        <a:buFont typeface="Arial"/>
        <a:buChar char="•"/>
        <a:defRPr sz="6200" kern="1200">
          <a:solidFill>
            <a:schemeClr val="tx1"/>
          </a:solidFill>
          <a:latin typeface="+mn-lt"/>
          <a:ea typeface="+mn-ea"/>
          <a:cs typeface="+mn-cs"/>
        </a:defRPr>
      </a:lvl9pPr>
    </p:bodyStyle>
    <p:otherStyle>
      <a:defPPr>
        <a:defRPr lang="en-US"/>
      </a:defPPr>
      <a:lvl1pPr marL="0" algn="l" defTabSz="1410782" rtl="0" eaLnBrk="1" latinLnBrk="0" hangingPunct="1">
        <a:defRPr sz="5600" kern="1200">
          <a:solidFill>
            <a:schemeClr val="tx1"/>
          </a:solidFill>
          <a:latin typeface="+mn-lt"/>
          <a:ea typeface="+mn-ea"/>
          <a:cs typeface="+mn-cs"/>
        </a:defRPr>
      </a:lvl1pPr>
      <a:lvl2pPr marL="1410782" algn="l" defTabSz="1410782" rtl="0" eaLnBrk="1" latinLnBrk="0" hangingPunct="1">
        <a:defRPr sz="5600" kern="1200">
          <a:solidFill>
            <a:schemeClr val="tx1"/>
          </a:solidFill>
          <a:latin typeface="+mn-lt"/>
          <a:ea typeface="+mn-ea"/>
          <a:cs typeface="+mn-cs"/>
        </a:defRPr>
      </a:lvl2pPr>
      <a:lvl3pPr marL="2821564" algn="l" defTabSz="1410782" rtl="0" eaLnBrk="1" latinLnBrk="0" hangingPunct="1">
        <a:defRPr sz="5600" kern="1200">
          <a:solidFill>
            <a:schemeClr val="tx1"/>
          </a:solidFill>
          <a:latin typeface="+mn-lt"/>
          <a:ea typeface="+mn-ea"/>
          <a:cs typeface="+mn-cs"/>
        </a:defRPr>
      </a:lvl3pPr>
      <a:lvl4pPr marL="4232346" algn="l" defTabSz="1410782" rtl="0" eaLnBrk="1" latinLnBrk="0" hangingPunct="1">
        <a:defRPr sz="5600" kern="1200">
          <a:solidFill>
            <a:schemeClr val="tx1"/>
          </a:solidFill>
          <a:latin typeface="+mn-lt"/>
          <a:ea typeface="+mn-ea"/>
          <a:cs typeface="+mn-cs"/>
        </a:defRPr>
      </a:lvl4pPr>
      <a:lvl5pPr marL="5643128" algn="l" defTabSz="1410782" rtl="0" eaLnBrk="1" latinLnBrk="0" hangingPunct="1">
        <a:defRPr sz="5600" kern="1200">
          <a:solidFill>
            <a:schemeClr val="tx1"/>
          </a:solidFill>
          <a:latin typeface="+mn-lt"/>
          <a:ea typeface="+mn-ea"/>
          <a:cs typeface="+mn-cs"/>
        </a:defRPr>
      </a:lvl5pPr>
      <a:lvl6pPr marL="7053910" algn="l" defTabSz="1410782" rtl="0" eaLnBrk="1" latinLnBrk="0" hangingPunct="1">
        <a:defRPr sz="5600" kern="1200">
          <a:solidFill>
            <a:schemeClr val="tx1"/>
          </a:solidFill>
          <a:latin typeface="+mn-lt"/>
          <a:ea typeface="+mn-ea"/>
          <a:cs typeface="+mn-cs"/>
        </a:defRPr>
      </a:lvl6pPr>
      <a:lvl7pPr marL="8464692" algn="l" defTabSz="1410782" rtl="0" eaLnBrk="1" latinLnBrk="0" hangingPunct="1">
        <a:defRPr sz="5600" kern="1200">
          <a:solidFill>
            <a:schemeClr val="tx1"/>
          </a:solidFill>
          <a:latin typeface="+mn-lt"/>
          <a:ea typeface="+mn-ea"/>
          <a:cs typeface="+mn-cs"/>
        </a:defRPr>
      </a:lvl7pPr>
      <a:lvl8pPr marL="9875474" algn="l" defTabSz="1410782" rtl="0" eaLnBrk="1" latinLnBrk="0" hangingPunct="1">
        <a:defRPr sz="5600" kern="1200">
          <a:solidFill>
            <a:schemeClr val="tx1"/>
          </a:solidFill>
          <a:latin typeface="+mn-lt"/>
          <a:ea typeface="+mn-ea"/>
          <a:cs typeface="+mn-cs"/>
        </a:defRPr>
      </a:lvl8pPr>
      <a:lvl9pPr marL="11286256" algn="l" defTabSz="1410782" rtl="0" eaLnBrk="1" latinLnBrk="0" hangingPunct="1">
        <a:defRPr sz="5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219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1533</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Bader Rutter &amp;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Cissne</dc:creator>
  <cp:lastModifiedBy>Hamm, Ronda</cp:lastModifiedBy>
  <cp:revision>38</cp:revision>
  <cp:lastPrinted>2015-01-08T13:26:43Z</cp:lastPrinted>
  <dcterms:created xsi:type="dcterms:W3CDTF">2015-01-06T21:45:55Z</dcterms:created>
  <dcterms:modified xsi:type="dcterms:W3CDTF">2019-06-10T13:12:54Z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_Steward">
    <vt:lpwstr>Marston J u582147</vt:lpwstr>
  </property>
  <property fmtid="{D5CDD505-2E9C-101B-9397-08002B2CF9AE}" pid="4" name="Update_Footer">
    <vt:lpwstr>No</vt:lpwstr>
  </property>
  <property fmtid="{D5CDD505-2E9C-101B-9397-08002B2CF9AE}" pid="5" name="Radio_Button">
    <vt:lpwstr>RadioButton2</vt:lpwstr>
  </property>
  <property fmtid="{D5CDD505-2E9C-101B-9397-08002B2CF9AE}" pid="6" name="Information_Classification">
    <vt:lpwstr/>
  </property>
  <property fmtid="{D5CDD505-2E9C-101B-9397-08002B2CF9AE}" pid="7" name="Record_Title_ID">
    <vt:lpwstr>72</vt:lpwstr>
  </property>
  <property fmtid="{D5CDD505-2E9C-101B-9397-08002B2CF9AE}" pid="8" name="Initial_Creation_Date">
    <vt:filetime>2015-01-06T21:45:53Z</vt:filetime>
  </property>
  <property fmtid="{D5CDD505-2E9C-101B-9397-08002B2CF9AE}" pid="9" name="Retention_Period_Start_Date">
    <vt:filetime>2018-08-24T17:03:31Z</vt:filetime>
  </property>
  <property fmtid="{D5CDD505-2E9C-101B-9397-08002B2CF9AE}" pid="10" name="Last_Reviewed_Date">
    <vt:lpwstr/>
  </property>
  <property fmtid="{D5CDD505-2E9C-101B-9397-08002B2CF9AE}" pid="11" name="Retention_Review_Frequency">
    <vt:lpwstr/>
  </property>
</Properties>
</file>