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21945600" cy="32004000"/>
  <p:notesSz cx="7010400" cy="92964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6912">
          <p15:clr>
            <a:srgbClr val="A4A3A4"/>
          </p15:clr>
        </p15:guide>
        <p15:guide id="3" orient="horz" pos="10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020"/>
    <a:srgbClr val="D9D9D9"/>
    <a:srgbClr val="71588F"/>
    <a:srgbClr val="277CFC"/>
    <a:srgbClr val="8062A2"/>
    <a:srgbClr val="695185"/>
    <a:srgbClr val="8063A2"/>
    <a:srgbClr val="BAB0C9"/>
    <a:srgbClr val="C58E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97701" autoAdjust="0"/>
  </p:normalViewPr>
  <p:slideViewPr>
    <p:cSldViewPr snapToGrid="0" snapToObjects="1">
      <p:cViewPr>
        <p:scale>
          <a:sx n="66" d="100"/>
          <a:sy n="66" d="100"/>
        </p:scale>
        <p:origin x="32" y="44"/>
      </p:cViewPr>
      <p:guideLst>
        <p:guide orient="horz" pos="10368"/>
        <p:guide pos="6912"/>
        <p:guide orient="horz" pos="100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8944621-520D-8745-8798-452F4BD6A805}" type="datetimeFigureOut">
              <a:rPr lang="en-US" smtClean="0"/>
              <a:t>6/18/2019</a:t>
            </a:fld>
            <a:endParaRPr lang="en-US"/>
          </a:p>
        </p:txBody>
      </p:sp>
      <p:sp>
        <p:nvSpPr>
          <p:cNvPr id="4" name="Slide Image Placeholder 3"/>
          <p:cNvSpPr>
            <a:spLocks noGrp="1" noRot="1" noChangeAspect="1"/>
          </p:cNvSpPr>
          <p:nvPr>
            <p:ph type="sldImg" idx="2"/>
          </p:nvPr>
        </p:nvSpPr>
        <p:spPr>
          <a:xfrm>
            <a:off x="2311400" y="696913"/>
            <a:ext cx="238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35BCC2A-A768-7B4F-B200-2F56190AD004}" type="slidenum">
              <a:rPr lang="en-US" smtClean="0"/>
              <a:t>‹#›</a:t>
            </a:fld>
            <a:endParaRPr lang="en-US"/>
          </a:p>
        </p:txBody>
      </p:sp>
    </p:spTree>
    <p:extLst>
      <p:ext uri="{BB962C8B-B14F-4D97-AF65-F5344CB8AC3E}">
        <p14:creationId xmlns:p14="http://schemas.microsoft.com/office/powerpoint/2010/main" val="35965998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9941990"/>
            <a:ext cx="18653760" cy="6860116"/>
          </a:xfrm>
        </p:spPr>
        <p:txBody>
          <a:bodyPr/>
          <a:lstStyle/>
          <a:p>
            <a:r>
              <a:rPr lang="en-US"/>
              <a:t>Click to edit Master title style</a:t>
            </a:r>
          </a:p>
        </p:txBody>
      </p:sp>
      <p:sp>
        <p:nvSpPr>
          <p:cNvPr id="3" name="Subtitle 2"/>
          <p:cNvSpPr>
            <a:spLocks noGrp="1"/>
          </p:cNvSpPr>
          <p:nvPr>
            <p:ph type="subTitle" idx="1"/>
          </p:nvPr>
        </p:nvSpPr>
        <p:spPr>
          <a:xfrm>
            <a:off x="3291840" y="18135600"/>
            <a:ext cx="15361920" cy="817880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36CB65-819D-2C4F-B97E-D8BFE8CD71A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32AAB-D36D-BB4E-9581-4EE5A28D7C2A}" type="slidenum">
              <a:rPr lang="en-US" smtClean="0"/>
              <a:t>‹#›</a:t>
            </a:fld>
            <a:endParaRPr lang="en-US"/>
          </a:p>
        </p:txBody>
      </p:sp>
    </p:spTree>
    <p:extLst>
      <p:ext uri="{BB962C8B-B14F-4D97-AF65-F5344CB8AC3E}">
        <p14:creationId xmlns:p14="http://schemas.microsoft.com/office/powerpoint/2010/main" val="65715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36CB65-819D-2C4F-B97E-D8BFE8CD71A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32AAB-D36D-BB4E-9581-4EE5A28D7C2A}" type="slidenum">
              <a:rPr lang="en-US" smtClean="0"/>
              <a:t>‹#›</a:t>
            </a:fld>
            <a:endParaRPr lang="en-US"/>
          </a:p>
        </p:txBody>
      </p:sp>
    </p:spTree>
    <p:extLst>
      <p:ext uri="{BB962C8B-B14F-4D97-AF65-F5344CB8AC3E}">
        <p14:creationId xmlns:p14="http://schemas.microsoft.com/office/powerpoint/2010/main" val="223356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560" y="1281650"/>
            <a:ext cx="4937760" cy="273071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7280" y="1281650"/>
            <a:ext cx="14447520" cy="27307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36CB65-819D-2C4F-B97E-D8BFE8CD71A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32AAB-D36D-BB4E-9581-4EE5A28D7C2A}" type="slidenum">
              <a:rPr lang="en-US" smtClean="0"/>
              <a:t>‹#›</a:t>
            </a:fld>
            <a:endParaRPr lang="en-US"/>
          </a:p>
        </p:txBody>
      </p:sp>
    </p:spTree>
    <p:extLst>
      <p:ext uri="{BB962C8B-B14F-4D97-AF65-F5344CB8AC3E}">
        <p14:creationId xmlns:p14="http://schemas.microsoft.com/office/powerpoint/2010/main" val="191106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36CB65-819D-2C4F-B97E-D8BFE8CD71A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32AAB-D36D-BB4E-9581-4EE5A28D7C2A}" type="slidenum">
              <a:rPr lang="en-US" smtClean="0"/>
              <a:t>‹#›</a:t>
            </a:fld>
            <a:endParaRPr lang="en-US"/>
          </a:p>
        </p:txBody>
      </p:sp>
    </p:spTree>
    <p:extLst>
      <p:ext uri="{BB962C8B-B14F-4D97-AF65-F5344CB8AC3E}">
        <p14:creationId xmlns:p14="http://schemas.microsoft.com/office/powerpoint/2010/main" val="255016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2" y="20565534"/>
            <a:ext cx="18653760" cy="635635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1733552" y="13564665"/>
            <a:ext cx="18653760" cy="7000871"/>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36CB65-819D-2C4F-B97E-D8BFE8CD71A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32AAB-D36D-BB4E-9581-4EE5A28D7C2A}" type="slidenum">
              <a:rPr lang="en-US" smtClean="0"/>
              <a:t>‹#›</a:t>
            </a:fld>
            <a:endParaRPr lang="en-US"/>
          </a:p>
        </p:txBody>
      </p:sp>
    </p:spTree>
    <p:extLst>
      <p:ext uri="{BB962C8B-B14F-4D97-AF65-F5344CB8AC3E}">
        <p14:creationId xmlns:p14="http://schemas.microsoft.com/office/powerpoint/2010/main" val="285055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7280" y="7467606"/>
            <a:ext cx="9692640" cy="21121159"/>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155680" y="7467606"/>
            <a:ext cx="9692640" cy="21121159"/>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36CB65-819D-2C4F-B97E-D8BFE8CD71A2}"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32AAB-D36D-BB4E-9581-4EE5A28D7C2A}" type="slidenum">
              <a:rPr lang="en-US" smtClean="0"/>
              <a:t>‹#›</a:t>
            </a:fld>
            <a:endParaRPr lang="en-US"/>
          </a:p>
        </p:txBody>
      </p:sp>
    </p:spTree>
    <p:extLst>
      <p:ext uri="{BB962C8B-B14F-4D97-AF65-F5344CB8AC3E}">
        <p14:creationId xmlns:p14="http://schemas.microsoft.com/office/powerpoint/2010/main" val="153736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3" y="7163860"/>
            <a:ext cx="9696451" cy="2985556"/>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a:t>Click to edit Master text styles</a:t>
            </a:r>
          </a:p>
        </p:txBody>
      </p:sp>
      <p:sp>
        <p:nvSpPr>
          <p:cNvPr id="4" name="Content Placeholder 3"/>
          <p:cNvSpPr>
            <a:spLocks noGrp="1"/>
          </p:cNvSpPr>
          <p:nvPr>
            <p:ph sz="half" idx="2"/>
          </p:nvPr>
        </p:nvSpPr>
        <p:spPr>
          <a:xfrm>
            <a:off x="1097283" y="10149416"/>
            <a:ext cx="9696451" cy="18439344"/>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8062" y="7163860"/>
            <a:ext cx="9700259" cy="2985556"/>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a:t>Click to edit Master text styles</a:t>
            </a:r>
          </a:p>
        </p:txBody>
      </p:sp>
      <p:sp>
        <p:nvSpPr>
          <p:cNvPr id="6" name="Content Placeholder 5"/>
          <p:cNvSpPr>
            <a:spLocks noGrp="1"/>
          </p:cNvSpPr>
          <p:nvPr>
            <p:ph sz="quarter" idx="4"/>
          </p:nvPr>
        </p:nvSpPr>
        <p:spPr>
          <a:xfrm>
            <a:off x="11148062" y="10149416"/>
            <a:ext cx="9700259" cy="18439344"/>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36CB65-819D-2C4F-B97E-D8BFE8CD71A2}"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32AAB-D36D-BB4E-9581-4EE5A28D7C2A}" type="slidenum">
              <a:rPr lang="en-US" smtClean="0"/>
              <a:t>‹#›</a:t>
            </a:fld>
            <a:endParaRPr lang="en-US"/>
          </a:p>
        </p:txBody>
      </p:sp>
    </p:spTree>
    <p:extLst>
      <p:ext uri="{BB962C8B-B14F-4D97-AF65-F5344CB8AC3E}">
        <p14:creationId xmlns:p14="http://schemas.microsoft.com/office/powerpoint/2010/main" val="199373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36CB65-819D-2C4F-B97E-D8BFE8CD71A2}"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32AAB-D36D-BB4E-9581-4EE5A28D7C2A}" type="slidenum">
              <a:rPr lang="en-US" smtClean="0"/>
              <a:t>‹#›</a:t>
            </a:fld>
            <a:endParaRPr lang="en-US"/>
          </a:p>
        </p:txBody>
      </p:sp>
    </p:spTree>
    <p:extLst>
      <p:ext uri="{BB962C8B-B14F-4D97-AF65-F5344CB8AC3E}">
        <p14:creationId xmlns:p14="http://schemas.microsoft.com/office/powerpoint/2010/main" val="107603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6CB65-819D-2C4F-B97E-D8BFE8CD71A2}"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32AAB-D36D-BB4E-9581-4EE5A28D7C2A}" type="slidenum">
              <a:rPr lang="en-US" smtClean="0"/>
              <a:t>‹#›</a:t>
            </a:fld>
            <a:endParaRPr lang="en-US"/>
          </a:p>
        </p:txBody>
      </p:sp>
    </p:spTree>
    <p:extLst>
      <p:ext uri="{BB962C8B-B14F-4D97-AF65-F5344CB8AC3E}">
        <p14:creationId xmlns:p14="http://schemas.microsoft.com/office/powerpoint/2010/main" val="269580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2" y="1274234"/>
            <a:ext cx="7219952" cy="542290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8580120" y="1274236"/>
            <a:ext cx="12268202" cy="27314529"/>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7282" y="6697136"/>
            <a:ext cx="7219952" cy="21891629"/>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EA36CB65-819D-2C4F-B97E-D8BFE8CD71A2}"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32AAB-D36D-BB4E-9581-4EE5A28D7C2A}" type="slidenum">
              <a:rPr lang="en-US" smtClean="0"/>
              <a:t>‹#›</a:t>
            </a:fld>
            <a:endParaRPr lang="en-US"/>
          </a:p>
        </p:txBody>
      </p:sp>
    </p:spTree>
    <p:extLst>
      <p:ext uri="{BB962C8B-B14F-4D97-AF65-F5344CB8AC3E}">
        <p14:creationId xmlns:p14="http://schemas.microsoft.com/office/powerpoint/2010/main" val="177256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22402802"/>
            <a:ext cx="13167360" cy="2644779"/>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4301491" y="2859616"/>
            <a:ext cx="13167360" cy="1920240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4301491" y="25047581"/>
            <a:ext cx="13167360" cy="3756021"/>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EA36CB65-819D-2C4F-B97E-D8BFE8CD71A2}"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32AAB-D36D-BB4E-9581-4EE5A28D7C2A}" type="slidenum">
              <a:rPr lang="en-US" smtClean="0"/>
              <a:t>‹#›</a:t>
            </a:fld>
            <a:endParaRPr lang="en-US"/>
          </a:p>
        </p:txBody>
      </p:sp>
    </p:spTree>
    <p:extLst>
      <p:ext uri="{BB962C8B-B14F-4D97-AF65-F5344CB8AC3E}">
        <p14:creationId xmlns:p14="http://schemas.microsoft.com/office/powerpoint/2010/main" val="315963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281644"/>
            <a:ext cx="19751040" cy="5334000"/>
          </a:xfrm>
          <a:prstGeom prst="rect">
            <a:avLst/>
          </a:prstGeom>
        </p:spPr>
        <p:txBody>
          <a:bodyPr vert="horz" lIns="313502" tIns="156751" rIns="313502" bIns="156751" rtlCol="0" anchor="ctr">
            <a:normAutofit/>
          </a:bodyPr>
          <a:lstStyle/>
          <a:p>
            <a:r>
              <a:rPr lang="en-US"/>
              <a:t>Click to edit Master title style</a:t>
            </a:r>
          </a:p>
        </p:txBody>
      </p:sp>
      <p:sp>
        <p:nvSpPr>
          <p:cNvPr id="3" name="Text Placeholder 2"/>
          <p:cNvSpPr>
            <a:spLocks noGrp="1"/>
          </p:cNvSpPr>
          <p:nvPr>
            <p:ph type="body" idx="1"/>
          </p:nvPr>
        </p:nvSpPr>
        <p:spPr>
          <a:xfrm>
            <a:off x="1097280" y="7467606"/>
            <a:ext cx="19751040" cy="21121159"/>
          </a:xfrm>
          <a:prstGeom prst="rect">
            <a:avLst/>
          </a:prstGeom>
        </p:spPr>
        <p:txBody>
          <a:bodyPr vert="horz" lIns="313502" tIns="156751" rIns="313502" bIns="1567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29662971"/>
            <a:ext cx="5120640" cy="1703916"/>
          </a:xfrm>
          <a:prstGeom prst="rect">
            <a:avLst/>
          </a:prstGeom>
        </p:spPr>
        <p:txBody>
          <a:bodyPr vert="horz" lIns="313502" tIns="156751" rIns="313502" bIns="156751" rtlCol="0" anchor="ctr"/>
          <a:lstStyle>
            <a:lvl1pPr algn="l">
              <a:defRPr sz="4100">
                <a:solidFill>
                  <a:schemeClr val="tx1">
                    <a:tint val="75000"/>
                  </a:schemeClr>
                </a:solidFill>
              </a:defRPr>
            </a:lvl1pPr>
          </a:lstStyle>
          <a:p>
            <a:fld id="{EA36CB65-819D-2C4F-B97E-D8BFE8CD71A2}" type="datetimeFigureOut">
              <a:rPr lang="en-US" smtClean="0"/>
              <a:t>6/18/2019</a:t>
            </a:fld>
            <a:endParaRPr lang="en-US"/>
          </a:p>
        </p:txBody>
      </p:sp>
      <p:sp>
        <p:nvSpPr>
          <p:cNvPr id="5" name="Footer Placeholder 4"/>
          <p:cNvSpPr>
            <a:spLocks noGrp="1"/>
          </p:cNvSpPr>
          <p:nvPr>
            <p:ph type="ftr" sz="quarter" idx="3"/>
          </p:nvPr>
        </p:nvSpPr>
        <p:spPr>
          <a:xfrm>
            <a:off x="7498080" y="29662971"/>
            <a:ext cx="6949440" cy="1703916"/>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27680" y="29662971"/>
            <a:ext cx="5120640" cy="1703916"/>
          </a:xfrm>
          <a:prstGeom prst="rect">
            <a:avLst/>
          </a:prstGeom>
        </p:spPr>
        <p:txBody>
          <a:bodyPr vert="horz" lIns="313502" tIns="156751" rIns="313502" bIns="156751" rtlCol="0" anchor="ctr"/>
          <a:lstStyle>
            <a:lvl1pPr algn="r">
              <a:defRPr sz="4100">
                <a:solidFill>
                  <a:schemeClr val="tx1">
                    <a:tint val="75000"/>
                  </a:schemeClr>
                </a:solidFill>
              </a:defRPr>
            </a:lvl1pPr>
          </a:lstStyle>
          <a:p>
            <a:fld id="{4E932AAB-D36D-BB4E-9581-4EE5A28D7C2A}" type="slidenum">
              <a:rPr lang="en-US" smtClean="0"/>
              <a:t>‹#›</a:t>
            </a:fld>
            <a:endParaRPr lang="en-US"/>
          </a:p>
        </p:txBody>
      </p:sp>
    </p:spTree>
    <p:extLst>
      <p:ext uri="{BB962C8B-B14F-4D97-AF65-F5344CB8AC3E}">
        <p14:creationId xmlns:p14="http://schemas.microsoft.com/office/powerpoint/2010/main" val="2879880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2-column.pdf"/>
          <p:cNvPicPr>
            <a:picLocks/>
          </p:cNvPicPr>
          <p:nvPr/>
        </p:nvPicPr>
        <p:blipFill>
          <a:blip r:embed="rId2">
            <a:extLst>
              <a:ext uri="{28A0092B-C50C-407E-A947-70E740481C1C}">
                <a14:useLocalDpi xmlns:a14="http://schemas.microsoft.com/office/drawing/2010/main" val="0"/>
              </a:ext>
            </a:extLst>
          </a:blip>
          <a:stretch>
            <a:fillRect/>
          </a:stretch>
        </p:blipFill>
        <p:spPr>
          <a:xfrm>
            <a:off x="18438" y="1617310"/>
            <a:ext cx="21939514" cy="29735528"/>
          </a:xfrm>
          <a:prstGeom prst="rect">
            <a:avLst/>
          </a:prstGeom>
        </p:spPr>
      </p:pic>
      <p:sp>
        <p:nvSpPr>
          <p:cNvPr id="2" name="Title 1"/>
          <p:cNvSpPr>
            <a:spLocks noGrp="1"/>
          </p:cNvSpPr>
          <p:nvPr>
            <p:ph type="title"/>
          </p:nvPr>
        </p:nvSpPr>
        <p:spPr>
          <a:xfrm>
            <a:off x="946173" y="230953"/>
            <a:ext cx="20075713" cy="2003700"/>
          </a:xfrm>
        </p:spPr>
        <p:txBody>
          <a:bodyPr lIns="182880" tIns="182880" rIns="182880" bIns="182880">
            <a:normAutofit fontScale="90000"/>
          </a:bodyPr>
          <a:lstStyle/>
          <a:p>
            <a:pPr marL="225425" indent="-225425" algn="l"/>
            <a:r>
              <a:rPr lang="en-US" sz="7800" b="1" dirty="0">
                <a:solidFill>
                  <a:srgbClr val="FF7020"/>
                </a:solidFill>
                <a:latin typeface="Arial Narrow" panose="020B0606020202030204" pitchFamily="34" charset="0"/>
                <a:cs typeface="Arial Narrow"/>
              </a:rPr>
              <a:t>Classroom Aquaponics</a:t>
            </a:r>
            <a:r>
              <a:rPr lang="en-US" sz="9300" b="1" dirty="0">
                <a:latin typeface="Arial Narrow" panose="020B0606020202030204" pitchFamily="34" charset="0"/>
                <a:cs typeface="Arial Narrow"/>
              </a:rPr>
              <a:t/>
            </a:r>
            <a:br>
              <a:rPr lang="en-US" sz="9300" b="1" dirty="0">
                <a:latin typeface="Arial Narrow" panose="020B0606020202030204" pitchFamily="34" charset="0"/>
                <a:cs typeface="Arial Narrow"/>
              </a:rPr>
            </a:br>
            <a:r>
              <a:rPr lang="en-US" sz="3200" dirty="0">
                <a:latin typeface="Arial Narrow" panose="020B0606020202030204" pitchFamily="34" charset="0"/>
                <a:cs typeface="Georgia"/>
              </a:rPr>
              <a:t>Dr. Michael Bechtel, </a:t>
            </a:r>
            <a:r>
              <a:rPr lang="en-US" sz="3200" dirty="0" smtClean="0">
                <a:latin typeface="Arial Narrow" panose="020B0606020202030204" pitchFamily="34" charset="0"/>
                <a:cs typeface="Georgia"/>
              </a:rPr>
              <a:t>Sadie Short</a:t>
            </a:r>
            <a:r>
              <a:rPr lang="en-US" sz="3200" dirty="0" smtClean="0">
                <a:latin typeface="Arial Narrow" panose="020B0606020202030204" pitchFamily="34" charset="0"/>
                <a:cs typeface="Georgia"/>
              </a:rPr>
              <a:t>, </a:t>
            </a:r>
            <a:r>
              <a:rPr lang="en-US" sz="3200" dirty="0" smtClean="0">
                <a:latin typeface="Arial Narrow" panose="020B0606020202030204" pitchFamily="34" charset="0"/>
                <a:cs typeface="Georgia"/>
              </a:rPr>
              <a:t>Becca Montgomery, Sidney Baumgartner</a:t>
            </a:r>
            <a:r>
              <a:rPr lang="en-US" sz="3200" dirty="0">
                <a:latin typeface="Arial Narrow" panose="020B0606020202030204" pitchFamily="34" charset="0"/>
                <a:cs typeface="Arial Narrow"/>
              </a:rPr>
              <a:t/>
            </a:r>
            <a:br>
              <a:rPr lang="en-US" sz="3200" dirty="0">
                <a:latin typeface="Arial Narrow" panose="020B0606020202030204" pitchFamily="34" charset="0"/>
                <a:cs typeface="Arial Narrow"/>
              </a:rPr>
            </a:br>
            <a:r>
              <a:rPr lang="en-US" sz="3200" dirty="0" smtClean="0">
                <a:latin typeface="Arial Narrow" panose="020B0606020202030204" pitchFamily="34" charset="0"/>
                <a:cs typeface="Georgia"/>
              </a:rPr>
              <a:t>Department </a:t>
            </a:r>
            <a:r>
              <a:rPr lang="en-US" sz="3200" dirty="0">
                <a:latin typeface="Arial Narrow" panose="020B0606020202030204" pitchFamily="34" charset="0"/>
                <a:cs typeface="Georgia"/>
              </a:rPr>
              <a:t>of Biology, Wartburg College, Waverly, Iowa, 50677</a:t>
            </a:r>
          </a:p>
        </p:txBody>
      </p:sp>
      <p:sp>
        <p:nvSpPr>
          <p:cNvPr id="7" name="TextBox 6"/>
          <p:cNvSpPr txBox="1"/>
          <p:nvPr/>
        </p:nvSpPr>
        <p:spPr>
          <a:xfrm>
            <a:off x="909792" y="2599864"/>
            <a:ext cx="9768259" cy="19728478"/>
          </a:xfrm>
          <a:prstGeom prst="rect">
            <a:avLst/>
          </a:prstGeom>
          <a:noFill/>
        </p:spPr>
        <p:txBody>
          <a:bodyPr wrap="square" lIns="182880" tIns="182880" rIns="182880" bIns="182880" rtlCol="0">
            <a:spAutoFit/>
          </a:bodyPr>
          <a:lstStyle/>
          <a:p>
            <a:pPr algn="ctr"/>
            <a:r>
              <a:rPr lang="en-US" sz="4800" b="1" dirty="0">
                <a:solidFill>
                  <a:schemeClr val="accent6">
                    <a:lumMod val="75000"/>
                  </a:schemeClr>
                </a:solidFill>
                <a:latin typeface="Arial Narrow" panose="020B0606020202030204" pitchFamily="34" charset="0"/>
                <a:cs typeface="Arial Narrow"/>
              </a:rPr>
              <a:t>PHASE I:</a:t>
            </a:r>
          </a:p>
          <a:p>
            <a:pPr algn="ctr"/>
            <a:r>
              <a:rPr lang="en-US" sz="4800" b="1" dirty="0">
                <a:solidFill>
                  <a:srgbClr val="FF7020"/>
                </a:solidFill>
                <a:latin typeface="Arial Narrow" panose="020B0606020202030204" pitchFamily="34" charset="0"/>
                <a:cs typeface="Arial Narrow"/>
              </a:rPr>
              <a:t>Introduction</a:t>
            </a:r>
          </a:p>
          <a:p>
            <a:pPr marL="233363">
              <a:tabLst>
                <a:tab pos="914400" algn="l"/>
              </a:tabLst>
            </a:pPr>
            <a:r>
              <a:rPr lang="en-US" sz="2600" dirty="0">
                <a:latin typeface="Arial Narrow" panose="020B0606020202030204" pitchFamily="34" charset="0"/>
                <a:cs typeface="Georgia"/>
              </a:rPr>
              <a:t>	The original focus of the Aquaponics Project (2016) was to gain valuable information for </a:t>
            </a:r>
            <a:r>
              <a:rPr lang="en-US" sz="2600" dirty="0" smtClean="0">
                <a:latin typeface="Arial Narrow" panose="020B0606020202030204" pitchFamily="34" charset="0"/>
                <a:cs typeface="Georgia"/>
              </a:rPr>
              <a:t>the sustainability </a:t>
            </a:r>
            <a:r>
              <a:rPr lang="en-US" sz="2600" dirty="0">
                <a:latin typeface="Arial Narrow" panose="020B0606020202030204" pitchFamily="34" charset="0"/>
                <a:cs typeface="Georgia"/>
              </a:rPr>
              <a:t>of </a:t>
            </a:r>
            <a:r>
              <a:rPr lang="en-US" sz="2600" dirty="0" smtClean="0">
                <a:latin typeface="Arial Narrow" panose="020B0606020202030204" pitchFamily="34" charset="0"/>
                <a:cs typeface="Georgia"/>
              </a:rPr>
              <a:t>an aquaponics system. </a:t>
            </a:r>
            <a:r>
              <a:rPr lang="en-US" sz="2600" dirty="0">
                <a:latin typeface="Arial Narrow" panose="020B0606020202030204" pitchFamily="34" charset="0"/>
                <a:cs typeface="Georgia"/>
              </a:rPr>
              <a:t>Founded primarily as a humanitarian endeavor, the purpose of this project was to create a hands-on, self sufficient food system. This system would utilize fauna to produce nitrogenous waste (ammonia) in high enough volumes to sustain vegetative growth. Through the use of aerobic bacteria, the ammonia </a:t>
            </a:r>
            <a:r>
              <a:rPr lang="en-US" sz="2600" dirty="0" smtClean="0">
                <a:latin typeface="Arial Narrow" panose="020B0606020202030204" pitchFamily="34" charset="0"/>
                <a:cs typeface="Georgia"/>
              </a:rPr>
              <a:t>from fish </a:t>
            </a:r>
            <a:r>
              <a:rPr lang="en-US" sz="2600" dirty="0">
                <a:latin typeface="Arial Narrow" panose="020B0606020202030204" pitchFamily="34" charset="0"/>
                <a:cs typeface="Georgia"/>
              </a:rPr>
              <a:t>waste would be converted into nitrates </a:t>
            </a:r>
            <a:r>
              <a:rPr lang="en-US" sz="2600" dirty="0" smtClean="0">
                <a:latin typeface="Arial Narrow" panose="020B0606020202030204" pitchFamily="34" charset="0"/>
                <a:cs typeface="Georgia"/>
              </a:rPr>
              <a:t>(readily </a:t>
            </a:r>
            <a:r>
              <a:rPr lang="en-US" sz="2600" dirty="0">
                <a:latin typeface="Arial Narrow" panose="020B0606020202030204" pitchFamily="34" charset="0"/>
                <a:cs typeface="Georgia"/>
              </a:rPr>
              <a:t>taken up and used by terrestrial plants) which </a:t>
            </a:r>
            <a:r>
              <a:rPr lang="en-US" sz="2600" dirty="0" smtClean="0">
                <a:latin typeface="Arial Narrow" panose="020B0606020202030204" pitchFamily="34" charset="0"/>
                <a:cs typeface="Georgia"/>
              </a:rPr>
              <a:t>in turn would </a:t>
            </a:r>
            <a:r>
              <a:rPr lang="en-US" sz="2600" dirty="0">
                <a:latin typeface="Arial Narrow" panose="020B0606020202030204" pitchFamily="34" charset="0"/>
                <a:cs typeface="Georgia"/>
              </a:rPr>
              <a:t>vastly </a:t>
            </a:r>
            <a:r>
              <a:rPr lang="en-US" sz="2600" dirty="0" smtClean="0">
                <a:latin typeface="Arial Narrow" panose="020B0606020202030204" pitchFamily="34" charset="0"/>
                <a:cs typeface="Georgia"/>
              </a:rPr>
              <a:t>improve overall plant growth.</a:t>
            </a:r>
            <a:endParaRPr lang="en-US" sz="2600" dirty="0">
              <a:latin typeface="Arial Narrow" panose="020B0606020202030204" pitchFamily="34" charset="0"/>
              <a:cs typeface="Georgia"/>
            </a:endParaRPr>
          </a:p>
          <a:p>
            <a:r>
              <a:rPr lang="en-US" sz="4800" b="1" dirty="0">
                <a:solidFill>
                  <a:srgbClr val="FF7020"/>
                </a:solidFill>
                <a:latin typeface="Arial Narrow" panose="020B0606020202030204" pitchFamily="34" charset="0"/>
                <a:cs typeface="Arial Narrow"/>
              </a:rPr>
              <a:t>	 	Investigation</a:t>
            </a:r>
          </a:p>
          <a:p>
            <a:pPr marL="233363">
              <a:tabLst>
                <a:tab pos="914400" algn="l"/>
              </a:tabLst>
            </a:pPr>
            <a:r>
              <a:rPr lang="en-US" sz="2600" dirty="0">
                <a:latin typeface="Arial Narrow" panose="020B0606020202030204" pitchFamily="34" charset="0"/>
                <a:cs typeface="Georgia"/>
              </a:rPr>
              <a:t>	The largest reservoir (300 gallons) was used to house all Blue Tilapia (</a:t>
            </a:r>
            <a:r>
              <a:rPr lang="en-US" sz="2600" i="1" dirty="0" err="1">
                <a:latin typeface="Arial Narrow" panose="020B0606020202030204" pitchFamily="34" charset="0"/>
                <a:cs typeface="Georgia"/>
              </a:rPr>
              <a:t>Oreochromis</a:t>
            </a:r>
            <a:r>
              <a:rPr lang="en-US" sz="2600" i="1" dirty="0">
                <a:latin typeface="Arial Narrow" panose="020B0606020202030204" pitchFamily="34" charset="0"/>
                <a:cs typeface="Georgia"/>
              </a:rPr>
              <a:t> aureus</a:t>
            </a:r>
            <a:r>
              <a:rPr lang="en-US" sz="2600" dirty="0">
                <a:latin typeface="Arial Narrow" panose="020B0606020202030204" pitchFamily="34" charset="0"/>
                <a:cs typeface="Georgia"/>
              </a:rPr>
              <a:t>) within the system, 63 in total. The tilapia were fed a manufactured pelletized diet to support growth and produce waste. A stand pipe in the rear corner of the tank pulled out a majority of the nitrogenous waste which naturally accumulated at the bottom of the reservoir. </a:t>
            </a:r>
          </a:p>
          <a:p>
            <a:pPr marL="233363">
              <a:tabLst>
                <a:tab pos="914400" algn="l"/>
              </a:tabLst>
            </a:pPr>
            <a:r>
              <a:rPr lang="en-US" sz="2600" dirty="0">
                <a:latin typeface="Arial Narrow" panose="020B0606020202030204" pitchFamily="34" charset="0"/>
                <a:cs typeface="Georgia"/>
              </a:rPr>
              <a:t>	The waste then flowed into a 45-gallon reservoir used to house 10 Red Claw Crayfish (</a:t>
            </a:r>
            <a:r>
              <a:rPr lang="en-US" sz="2600" i="1" dirty="0" err="1">
                <a:latin typeface="Arial Narrow" panose="020B0606020202030204" pitchFamily="34" charset="0"/>
                <a:cs typeface="Georgia"/>
              </a:rPr>
              <a:t>Cherax</a:t>
            </a:r>
            <a:r>
              <a:rPr lang="en-US" sz="2600" i="1" dirty="0">
                <a:latin typeface="Arial Narrow" panose="020B0606020202030204" pitchFamily="34" charset="0"/>
                <a:cs typeface="Georgia"/>
              </a:rPr>
              <a:t> </a:t>
            </a:r>
            <a:r>
              <a:rPr lang="en-US" sz="2600" i="1" dirty="0" err="1">
                <a:latin typeface="Arial Narrow" panose="020B0606020202030204" pitchFamily="34" charset="0"/>
                <a:cs typeface="Georgia"/>
              </a:rPr>
              <a:t>quadricarinatus</a:t>
            </a:r>
            <a:r>
              <a:rPr lang="en-US" sz="2600" dirty="0">
                <a:latin typeface="Arial Narrow" panose="020B0606020202030204" pitchFamily="34" charset="0"/>
                <a:cs typeface="Georgia"/>
              </a:rPr>
              <a:t>), which acted as bottom feeders. The crustaceans received supplemental feeding through pelletized food while they also consumed </a:t>
            </a:r>
            <a:r>
              <a:rPr lang="en-US" sz="2600" dirty="0" smtClean="0">
                <a:latin typeface="Arial Narrow" panose="020B0606020202030204" pitchFamily="34" charset="0"/>
                <a:cs typeface="Georgia"/>
              </a:rPr>
              <a:t>solid </a:t>
            </a:r>
            <a:r>
              <a:rPr lang="en-US" sz="2600" dirty="0">
                <a:latin typeface="Arial Narrow" panose="020B0606020202030204" pitchFamily="34" charset="0"/>
                <a:cs typeface="Georgia"/>
              </a:rPr>
              <a:t>waste </a:t>
            </a:r>
            <a:r>
              <a:rPr lang="en-US" sz="2600" dirty="0" smtClean="0">
                <a:latin typeface="Arial Narrow" panose="020B0606020202030204" pitchFamily="34" charset="0"/>
                <a:cs typeface="Georgia"/>
              </a:rPr>
              <a:t>transferred from </a:t>
            </a:r>
            <a:r>
              <a:rPr lang="en-US" sz="2600" dirty="0">
                <a:latin typeface="Arial Narrow" panose="020B0606020202030204" pitchFamily="34" charset="0"/>
                <a:cs typeface="Georgia"/>
              </a:rPr>
              <a:t>the first </a:t>
            </a:r>
            <a:r>
              <a:rPr lang="en-US" sz="2600" dirty="0" smtClean="0">
                <a:latin typeface="Arial Narrow" panose="020B0606020202030204" pitchFamily="34" charset="0"/>
                <a:cs typeface="Georgia"/>
              </a:rPr>
              <a:t>reservoir. The end </a:t>
            </a:r>
            <a:r>
              <a:rPr lang="en-US" sz="2600" dirty="0">
                <a:latin typeface="Arial Narrow" panose="020B0606020202030204" pitchFamily="34" charset="0"/>
                <a:cs typeface="Georgia"/>
              </a:rPr>
              <a:t>material </a:t>
            </a:r>
            <a:r>
              <a:rPr lang="en-US" sz="2600" dirty="0" smtClean="0">
                <a:latin typeface="Arial Narrow" panose="020B0606020202030204" pitchFamily="34" charset="0"/>
                <a:cs typeface="Georgia"/>
              </a:rPr>
              <a:t>became appropriately </a:t>
            </a:r>
            <a:r>
              <a:rPr lang="en-US" sz="2600" dirty="0">
                <a:latin typeface="Arial Narrow" panose="020B0606020202030204" pitchFamily="34" charset="0"/>
                <a:cs typeface="Georgia"/>
              </a:rPr>
              <a:t>sized pieces for </a:t>
            </a:r>
            <a:r>
              <a:rPr lang="en-US" sz="2600" dirty="0" smtClean="0">
                <a:latin typeface="Arial Narrow" panose="020B0606020202030204" pitchFamily="34" charset="0"/>
                <a:cs typeface="Georgia"/>
              </a:rPr>
              <a:t>extraction to the </a:t>
            </a:r>
            <a:r>
              <a:rPr lang="en-US" sz="2600" dirty="0">
                <a:latin typeface="Arial Narrow" panose="020B0606020202030204" pitchFamily="34" charset="0"/>
                <a:cs typeface="Georgia"/>
              </a:rPr>
              <a:t>bio filter. Floating grow-beds, atop </a:t>
            </a:r>
            <a:r>
              <a:rPr lang="en-US" sz="2600" dirty="0" smtClean="0">
                <a:latin typeface="Arial Narrow" panose="020B0606020202030204" pitchFamily="34" charset="0"/>
                <a:cs typeface="Georgia"/>
              </a:rPr>
              <a:t>the this reservoir, </a:t>
            </a:r>
            <a:r>
              <a:rPr lang="en-US" sz="2600" dirty="0">
                <a:latin typeface="Arial Narrow" panose="020B0606020202030204" pitchFamily="34" charset="0"/>
                <a:cs typeface="Georgia"/>
              </a:rPr>
              <a:t>and the accumulating solid material on </a:t>
            </a:r>
            <a:r>
              <a:rPr lang="en-US" sz="2600" dirty="0" smtClean="0">
                <a:latin typeface="Arial Narrow" panose="020B0606020202030204" pitchFamily="34" charset="0"/>
                <a:cs typeface="Georgia"/>
              </a:rPr>
              <a:t>bottom provided </a:t>
            </a:r>
            <a:r>
              <a:rPr lang="en-US" sz="2600" dirty="0">
                <a:latin typeface="Arial Narrow" panose="020B0606020202030204" pitchFamily="34" charset="0"/>
                <a:cs typeface="Georgia"/>
              </a:rPr>
              <a:t>an ideal environment for crayfish to live and reproduce. Overflow from this tank traveled into a double bio-filter system.</a:t>
            </a:r>
          </a:p>
          <a:p>
            <a:pPr marL="233363">
              <a:tabLst>
                <a:tab pos="914400" algn="l"/>
              </a:tabLst>
            </a:pPr>
            <a:r>
              <a:rPr lang="en-US" sz="2600" dirty="0">
                <a:latin typeface="Arial Narrow" panose="020B0606020202030204" pitchFamily="34" charset="0"/>
                <a:cs typeface="Georgia"/>
              </a:rPr>
              <a:t>	</a:t>
            </a:r>
            <a:r>
              <a:rPr lang="en-US" sz="2600" dirty="0" smtClean="0">
                <a:latin typeface="Arial Narrow" panose="020B0606020202030204" pitchFamily="34" charset="0"/>
                <a:cs typeface="Georgia"/>
              </a:rPr>
              <a:t>The dual </a:t>
            </a:r>
            <a:r>
              <a:rPr lang="en-US" sz="2600" dirty="0">
                <a:latin typeface="Arial Narrow" panose="020B0606020202030204" pitchFamily="34" charset="0"/>
                <a:cs typeface="Georgia"/>
              </a:rPr>
              <a:t>bio-filter system contained plastic mesh which captured solids and provided a place of adherence for bacteria. The bacteria converted the waste (ammonia) into nitrates. The use of two bio-filters proved beneficial as solids accumulated quickly on the mesh which created an anaerobic area in single filter systems not suitable for nitrate conversion. </a:t>
            </a:r>
          </a:p>
          <a:p>
            <a:pPr marL="233363">
              <a:tabLst>
                <a:tab pos="914400" algn="l"/>
              </a:tabLst>
            </a:pPr>
            <a:r>
              <a:rPr lang="en-US" sz="2600" dirty="0">
                <a:latin typeface="Arial Narrow" panose="020B0606020202030204" pitchFamily="34" charset="0"/>
                <a:cs typeface="Georgia"/>
              </a:rPr>
              <a:t>	The bio-filter system then overflowed into a sump reservoir containing an aquarium pump which </a:t>
            </a:r>
            <a:r>
              <a:rPr lang="en-US" sz="2600" dirty="0" smtClean="0">
                <a:latin typeface="Arial Narrow" panose="020B0606020202030204" pitchFamily="34" charset="0"/>
                <a:cs typeface="Georgia"/>
              </a:rPr>
              <a:t>cycled water </a:t>
            </a:r>
            <a:r>
              <a:rPr lang="en-US" sz="2600" dirty="0">
                <a:latin typeface="Arial Narrow" panose="020B0606020202030204" pitchFamily="34" charset="0"/>
                <a:cs typeface="Georgia"/>
              </a:rPr>
              <a:t>into the grow-beds. The cycled water – then rich in nutrients – fertilized the plants, </a:t>
            </a:r>
            <a:r>
              <a:rPr lang="en-US" sz="2600" dirty="0" smtClean="0">
                <a:latin typeface="Arial Narrow" panose="020B0606020202030204" pitchFamily="34" charset="0"/>
                <a:cs typeface="Georgia"/>
              </a:rPr>
              <a:t>accelerating </a:t>
            </a:r>
            <a:r>
              <a:rPr lang="en-US" sz="2600" dirty="0">
                <a:latin typeface="Arial Narrow" panose="020B0606020202030204" pitchFamily="34" charset="0"/>
                <a:cs typeface="Georgia"/>
              </a:rPr>
              <a:t>growth. The grow-beds emptied back into the tilapia tank, beginning the cycle anew.</a:t>
            </a:r>
          </a:p>
          <a:p>
            <a:r>
              <a:rPr lang="en-US" sz="4800" b="1" dirty="0">
                <a:solidFill>
                  <a:srgbClr val="FF7020"/>
                </a:solidFill>
                <a:latin typeface="Arial Narrow" panose="020B0606020202030204" pitchFamily="34" charset="0"/>
                <a:cs typeface="Arial Narrow"/>
              </a:rPr>
              <a:t>	 	Implications</a:t>
            </a:r>
          </a:p>
          <a:p>
            <a:pPr marL="233363">
              <a:tabLst>
                <a:tab pos="914400" algn="l"/>
              </a:tabLst>
            </a:pPr>
            <a:r>
              <a:rPr lang="en-US" sz="2600" dirty="0">
                <a:latin typeface="Arial Narrow" panose="020B0606020202030204" pitchFamily="34" charset="0"/>
                <a:cs typeface="Georgia"/>
              </a:rPr>
              <a:t>	Plants took less than 2/3 of the normal time to grow compared to conventional soil farming, allowing for </a:t>
            </a:r>
            <a:r>
              <a:rPr lang="en-US" sz="2600" dirty="0" smtClean="0">
                <a:latin typeface="Arial Narrow" panose="020B0606020202030204" pitchFamily="34" charset="0"/>
                <a:cs typeface="Georgia"/>
              </a:rPr>
              <a:t>faster </a:t>
            </a:r>
            <a:r>
              <a:rPr lang="en-US" sz="2600" dirty="0">
                <a:latin typeface="Arial Narrow" panose="020B0606020202030204" pitchFamily="34" charset="0"/>
                <a:cs typeface="Georgia"/>
              </a:rPr>
              <a:t>yields and production. A closed-loop recirculating system lost less water than conventional soil farming. Water loss is caused primarily by transpiration and evaporation. Reduction of surface area conserved about 90-95% of the water in the system. Pesticide use was eliminated as vegetation did not come in to contact with typical terrestrial pests. The system produced fauna and vegetation year round when in a stable, indoor environment. Fresh food was produced on-site and did not require processing.</a:t>
            </a:r>
          </a:p>
        </p:txBody>
      </p:sp>
      <p:cxnSp>
        <p:nvCxnSpPr>
          <p:cNvPr id="14" name="Straight Connector 13"/>
          <p:cNvCxnSpPr/>
          <p:nvPr/>
        </p:nvCxnSpPr>
        <p:spPr>
          <a:xfrm>
            <a:off x="925030" y="2423055"/>
            <a:ext cx="20111716" cy="0"/>
          </a:xfrm>
          <a:prstGeom prst="line">
            <a:avLst/>
          </a:prstGeom>
          <a:ln w="101600">
            <a:solidFill>
              <a:srgbClr val="FF7020"/>
            </a:solidFill>
          </a:ln>
        </p:spPr>
        <p:style>
          <a:lnRef idx="1">
            <a:schemeClr val="accent1"/>
          </a:lnRef>
          <a:fillRef idx="0">
            <a:schemeClr val="accent1"/>
          </a:fillRef>
          <a:effectRef idx="0">
            <a:schemeClr val="accent1"/>
          </a:effectRef>
          <a:fontRef idx="minor">
            <a:schemeClr val="tx1"/>
          </a:fontRef>
        </p:style>
      </p:cxnSp>
      <p:pic>
        <p:nvPicPr>
          <p:cNvPr id="12" name="Picture 11" descr="Wartburg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454" y="243983"/>
            <a:ext cx="4577423" cy="1913653"/>
          </a:xfrm>
          <a:prstGeom prst="rect">
            <a:avLst/>
          </a:prstGeom>
        </p:spPr>
      </p:pic>
      <p:cxnSp>
        <p:nvCxnSpPr>
          <p:cNvPr id="71" name="Straight Connector 70"/>
          <p:cNvCxnSpPr/>
          <p:nvPr/>
        </p:nvCxnSpPr>
        <p:spPr>
          <a:xfrm>
            <a:off x="924907" y="28738392"/>
            <a:ext cx="20111716" cy="0"/>
          </a:xfrm>
          <a:prstGeom prst="line">
            <a:avLst/>
          </a:prstGeom>
          <a:ln w="101600">
            <a:solidFill>
              <a:srgbClr val="FF7020"/>
            </a:solidFill>
          </a:ln>
          <a:effectLst/>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1229849" y="2518773"/>
            <a:ext cx="9768259" cy="17266265"/>
          </a:xfrm>
          <a:prstGeom prst="rect">
            <a:avLst/>
          </a:prstGeom>
          <a:noFill/>
        </p:spPr>
        <p:txBody>
          <a:bodyPr wrap="square" lIns="182880" tIns="182880" rIns="182880" bIns="182880" rtlCol="0">
            <a:spAutoFit/>
          </a:bodyPr>
          <a:lstStyle/>
          <a:p>
            <a:pPr algn="ctr"/>
            <a:r>
              <a:rPr lang="en-US" sz="4800" b="1" dirty="0">
                <a:solidFill>
                  <a:schemeClr val="accent6">
                    <a:lumMod val="75000"/>
                  </a:schemeClr>
                </a:solidFill>
                <a:latin typeface="Arial Narrow" panose="020B0606020202030204" pitchFamily="34" charset="0"/>
                <a:cs typeface="Arial Narrow"/>
              </a:rPr>
              <a:t>PHASE II:</a:t>
            </a:r>
          </a:p>
          <a:p>
            <a:pPr algn="ctr"/>
            <a:r>
              <a:rPr lang="en-US" sz="4800" b="1" dirty="0">
                <a:solidFill>
                  <a:srgbClr val="FF7020"/>
                </a:solidFill>
                <a:latin typeface="Arial Narrow" panose="020B0606020202030204" pitchFamily="34" charset="0"/>
                <a:cs typeface="Arial Narrow"/>
              </a:rPr>
              <a:t>Introduction</a:t>
            </a:r>
          </a:p>
          <a:p>
            <a:pPr marL="233363">
              <a:tabLst>
                <a:tab pos="914400" algn="l"/>
              </a:tabLst>
            </a:pPr>
            <a:r>
              <a:rPr lang="en-US" sz="2600" dirty="0">
                <a:latin typeface="Arial Narrow" panose="020B0606020202030204" pitchFamily="34" charset="0"/>
                <a:cs typeface="Georgia"/>
              </a:rPr>
              <a:t>	After finding the apparatus to be an effective learning and teaching tool, the new extended focus of the Aquaponics Project (2017) was to bring exceptional learning opportunities to the classroom. Aquaponics combines several tested educational theories together, including: biophilia (E.O. Wilson, 1984), overarching phenomena (Next Generation Science Standards), and active learning (</a:t>
            </a:r>
            <a:r>
              <a:rPr lang="en-US" sz="2600" dirty="0" err="1">
                <a:latin typeface="Arial Narrow" panose="020B0606020202030204" pitchFamily="34" charset="0"/>
                <a:cs typeface="Georgia"/>
              </a:rPr>
              <a:t>Revans</a:t>
            </a:r>
            <a:r>
              <a:rPr lang="en-US" sz="2600" dirty="0">
                <a:latin typeface="Arial Narrow" panose="020B0606020202030204" pitchFamily="34" charset="0"/>
                <a:cs typeface="Georgia"/>
              </a:rPr>
              <a:t>, 1990). Aquaponics provides hands-on opportunities applicable to all STEM fields, leading Wartburg College to reach out to local education institutions and interested individuals.</a:t>
            </a:r>
          </a:p>
          <a:p>
            <a:r>
              <a:rPr lang="en-US" sz="4800" b="1" dirty="0">
                <a:solidFill>
                  <a:srgbClr val="FF7020"/>
                </a:solidFill>
                <a:latin typeface="Arial Narrow" panose="020B0606020202030204" pitchFamily="34" charset="0"/>
                <a:cs typeface="Arial Narrow"/>
              </a:rPr>
              <a:t>	 	Investigation</a:t>
            </a:r>
          </a:p>
          <a:p>
            <a:pPr marL="233363">
              <a:tabLst>
                <a:tab pos="914400" algn="l"/>
              </a:tabLst>
            </a:pPr>
            <a:r>
              <a:rPr lang="en-US" sz="2600" dirty="0">
                <a:latin typeface="Arial Narrow" panose="020B0606020202030204" pitchFamily="34" charset="0"/>
                <a:cs typeface="Georgia"/>
              </a:rPr>
              <a:t>	Connections were forged with a local high school senior, Noah </a:t>
            </a:r>
            <a:r>
              <a:rPr lang="en-US" sz="2600" dirty="0" err="1">
                <a:latin typeface="Arial Narrow" panose="020B0606020202030204" pitchFamily="34" charset="0"/>
                <a:cs typeface="Georgia"/>
              </a:rPr>
              <a:t>Solheim</a:t>
            </a:r>
            <a:r>
              <a:rPr lang="en-US" sz="2600" dirty="0">
                <a:latin typeface="Arial Narrow" panose="020B0606020202030204" pitchFamily="34" charset="0"/>
                <a:cs typeface="Georgia"/>
              </a:rPr>
              <a:t>, and a local sixth grade teacher, Mr. Travis Angell.  At the time, </a:t>
            </a:r>
            <a:r>
              <a:rPr lang="en-US" sz="2600" dirty="0" err="1">
                <a:latin typeface="Arial Narrow" panose="020B0606020202030204" pitchFamily="34" charset="0"/>
                <a:cs typeface="Georgia"/>
              </a:rPr>
              <a:t>Solheim</a:t>
            </a:r>
            <a:r>
              <a:rPr lang="en-US" sz="2600" dirty="0">
                <a:latin typeface="Arial Narrow" panose="020B0606020202030204" pitchFamily="34" charset="0"/>
                <a:cs typeface="Georgia"/>
              </a:rPr>
              <a:t> was conducting individual research, while Angell was incorporating aquaponics into his classroom. Both individuals collaborated in an effort to create smaller scale aquaponics systems usable in an educational setting. </a:t>
            </a:r>
          </a:p>
          <a:p>
            <a:pPr marL="233363">
              <a:tabLst>
                <a:tab pos="914400" algn="l"/>
              </a:tabLst>
            </a:pPr>
            <a:r>
              <a:rPr lang="en-US" sz="2600" dirty="0">
                <a:latin typeface="Arial Narrow" panose="020B0606020202030204" pitchFamily="34" charset="0"/>
                <a:cs typeface="Georgia"/>
              </a:rPr>
              <a:t>	The aquaponics systems ranged from 10-gallon pre-fabricated window units to 40-gallon DIY experimental units. All created systems were smaller than the college’s 300-gallon+ system. The smaller units mandated smaller species of fish, but were proven to easily house: guppies (</a:t>
            </a:r>
            <a:r>
              <a:rPr lang="en-US" sz="2600" i="1" dirty="0" err="1">
                <a:latin typeface="Arial Narrow" panose="020B0606020202030204" pitchFamily="34" charset="0"/>
                <a:cs typeface="Georgia"/>
              </a:rPr>
              <a:t>Poecilia</a:t>
            </a:r>
            <a:r>
              <a:rPr lang="en-US" sz="2600" i="1" dirty="0">
                <a:latin typeface="Arial Narrow" panose="020B0606020202030204" pitchFamily="34" charset="0"/>
                <a:cs typeface="Georgia"/>
              </a:rPr>
              <a:t> reticulate</a:t>
            </a:r>
            <a:r>
              <a:rPr lang="en-US" sz="2600" dirty="0">
                <a:latin typeface="Arial Narrow" panose="020B0606020202030204" pitchFamily="34" charset="0"/>
                <a:cs typeface="Georgia"/>
              </a:rPr>
              <a:t>), </a:t>
            </a:r>
            <a:r>
              <a:rPr lang="en-US" sz="2600" dirty="0" err="1">
                <a:latin typeface="Arial Narrow" panose="020B0606020202030204" pitchFamily="34" charset="0"/>
                <a:cs typeface="Georgia"/>
              </a:rPr>
              <a:t>endlers</a:t>
            </a:r>
            <a:r>
              <a:rPr lang="en-US" sz="2600" dirty="0">
                <a:latin typeface="Arial Narrow" panose="020B0606020202030204" pitchFamily="34" charset="0"/>
                <a:cs typeface="Georgia"/>
              </a:rPr>
              <a:t> (</a:t>
            </a:r>
            <a:r>
              <a:rPr lang="en-US" sz="2600" i="1" dirty="0" err="1">
                <a:latin typeface="Arial Narrow" panose="020B0606020202030204" pitchFamily="34" charset="0"/>
                <a:cs typeface="Georgia"/>
              </a:rPr>
              <a:t>Poecilia</a:t>
            </a:r>
            <a:r>
              <a:rPr lang="en-US" sz="2600" i="1" dirty="0">
                <a:latin typeface="Arial Narrow" panose="020B0606020202030204" pitchFamily="34" charset="0"/>
                <a:cs typeface="Georgia"/>
              </a:rPr>
              <a:t> </a:t>
            </a:r>
            <a:r>
              <a:rPr lang="en-US" sz="2600" i="1" dirty="0" err="1">
                <a:latin typeface="Arial Narrow" panose="020B0606020202030204" pitchFamily="34" charset="0"/>
                <a:cs typeface="Georgia"/>
              </a:rPr>
              <a:t>wingei</a:t>
            </a:r>
            <a:r>
              <a:rPr lang="en-US" sz="2600" dirty="0">
                <a:latin typeface="Arial Narrow" panose="020B0606020202030204" pitchFamily="34" charset="0"/>
                <a:cs typeface="Georgia"/>
              </a:rPr>
              <a:t>), mollies (</a:t>
            </a:r>
            <a:r>
              <a:rPr lang="en-US" sz="2600" i="1" dirty="0" err="1">
                <a:latin typeface="Arial Narrow" panose="020B0606020202030204" pitchFamily="34" charset="0"/>
                <a:cs typeface="Georgia"/>
              </a:rPr>
              <a:t>Poecilia</a:t>
            </a:r>
            <a:r>
              <a:rPr lang="en-US" sz="2600" i="1" dirty="0">
                <a:latin typeface="Arial Narrow" panose="020B0606020202030204" pitchFamily="34" charset="0"/>
                <a:cs typeface="Georgia"/>
              </a:rPr>
              <a:t> </a:t>
            </a:r>
            <a:r>
              <a:rPr lang="en-US" sz="2600" i="1" dirty="0" err="1">
                <a:latin typeface="Arial Narrow" panose="020B0606020202030204" pitchFamily="34" charset="0"/>
                <a:cs typeface="Georgia"/>
              </a:rPr>
              <a:t>sphenops</a:t>
            </a:r>
            <a:r>
              <a:rPr lang="en-US" sz="2600" dirty="0">
                <a:latin typeface="Arial Narrow" panose="020B0606020202030204" pitchFamily="34" charset="0"/>
                <a:cs typeface="Georgia"/>
              </a:rPr>
              <a:t>), platies (</a:t>
            </a:r>
            <a:r>
              <a:rPr lang="en-US" sz="2600" i="1" dirty="0" err="1">
                <a:latin typeface="Arial Narrow" panose="020B0606020202030204" pitchFamily="34" charset="0"/>
                <a:cs typeface="Georgia"/>
              </a:rPr>
              <a:t>Xiphophorus</a:t>
            </a:r>
            <a:r>
              <a:rPr lang="en-US" sz="2600" i="1" dirty="0">
                <a:latin typeface="Arial Narrow" panose="020B0606020202030204" pitchFamily="34" charset="0"/>
                <a:cs typeface="Georgia"/>
              </a:rPr>
              <a:t> </a:t>
            </a:r>
            <a:r>
              <a:rPr lang="en-US" sz="2600" i="1" dirty="0" err="1">
                <a:latin typeface="Arial Narrow" panose="020B0606020202030204" pitchFamily="34" charset="0"/>
                <a:cs typeface="Georgia"/>
              </a:rPr>
              <a:t>maculatus</a:t>
            </a:r>
            <a:r>
              <a:rPr lang="en-US" sz="2600" dirty="0">
                <a:latin typeface="Arial Narrow" panose="020B0606020202030204" pitchFamily="34" charset="0"/>
                <a:cs typeface="Georgia"/>
              </a:rPr>
              <a:t>), swordtails (</a:t>
            </a:r>
            <a:r>
              <a:rPr lang="en-US" sz="2600" i="1" dirty="0" err="1">
                <a:latin typeface="Arial Narrow" panose="020B0606020202030204" pitchFamily="34" charset="0"/>
                <a:cs typeface="Georgia"/>
              </a:rPr>
              <a:t>Xiphophorus</a:t>
            </a:r>
            <a:r>
              <a:rPr lang="en-US" sz="2600" i="1" dirty="0">
                <a:latin typeface="Arial Narrow" panose="020B0606020202030204" pitchFamily="34" charset="0"/>
                <a:cs typeface="Georgia"/>
              </a:rPr>
              <a:t> </a:t>
            </a:r>
            <a:r>
              <a:rPr lang="en-US" sz="2600" i="1" dirty="0" err="1">
                <a:latin typeface="Arial Narrow" panose="020B0606020202030204" pitchFamily="34" charset="0"/>
                <a:cs typeface="Georgia"/>
              </a:rPr>
              <a:t>hellerii</a:t>
            </a:r>
            <a:r>
              <a:rPr lang="en-US" sz="2600" dirty="0">
                <a:latin typeface="Arial Narrow" panose="020B0606020202030204" pitchFamily="34" charset="0"/>
                <a:cs typeface="Georgia"/>
              </a:rPr>
              <a:t>), and goldfish (</a:t>
            </a:r>
            <a:r>
              <a:rPr lang="en-US" sz="2600" i="1" dirty="0" err="1">
                <a:latin typeface="Arial Narrow" panose="020B0606020202030204" pitchFamily="34" charset="0"/>
                <a:cs typeface="Georgia"/>
              </a:rPr>
              <a:t>Carassius</a:t>
            </a:r>
            <a:r>
              <a:rPr lang="en-US" sz="2600" i="1" dirty="0">
                <a:latin typeface="Arial Narrow" panose="020B0606020202030204" pitchFamily="34" charset="0"/>
                <a:cs typeface="Georgia"/>
              </a:rPr>
              <a:t> </a:t>
            </a:r>
            <a:r>
              <a:rPr lang="en-US" sz="2600" i="1" dirty="0" err="1">
                <a:latin typeface="Arial Narrow" panose="020B0606020202030204" pitchFamily="34" charset="0"/>
                <a:cs typeface="Georgia"/>
              </a:rPr>
              <a:t>auratus</a:t>
            </a:r>
            <a:r>
              <a:rPr lang="en-US" sz="2600" dirty="0">
                <a:latin typeface="Arial Narrow" panose="020B0606020202030204" pitchFamily="34" charset="0"/>
                <a:cs typeface="Georgia"/>
              </a:rPr>
              <a:t>). Smaller units </a:t>
            </a:r>
            <a:r>
              <a:rPr lang="en-US" sz="2600" dirty="0" smtClean="0">
                <a:latin typeface="Arial Narrow" panose="020B0606020202030204" pitchFamily="34" charset="0"/>
                <a:cs typeface="Georgia"/>
              </a:rPr>
              <a:t>had limited success providing for fruit </a:t>
            </a:r>
            <a:r>
              <a:rPr lang="en-US" sz="2600" dirty="0">
                <a:latin typeface="Arial Narrow" panose="020B0606020202030204" pitchFamily="34" charset="0"/>
                <a:cs typeface="Georgia"/>
              </a:rPr>
              <a:t>or leaf producing </a:t>
            </a:r>
            <a:r>
              <a:rPr lang="en-US" sz="2600" dirty="0" smtClean="0">
                <a:latin typeface="Arial Narrow" panose="020B0606020202030204" pitchFamily="34" charset="0"/>
                <a:cs typeface="Georgia"/>
              </a:rPr>
              <a:t>agriculture plants </a:t>
            </a:r>
            <a:r>
              <a:rPr lang="en-US" sz="2600" dirty="0">
                <a:latin typeface="Arial Narrow" panose="020B0606020202030204" pitchFamily="34" charset="0"/>
                <a:cs typeface="Georgia"/>
              </a:rPr>
              <a:t>due to size and nutrient restrictions.</a:t>
            </a:r>
          </a:p>
          <a:p>
            <a:pPr marL="233363">
              <a:tabLst>
                <a:tab pos="914400" algn="l"/>
              </a:tabLst>
            </a:pPr>
            <a:r>
              <a:rPr lang="en-US" sz="2600" dirty="0">
                <a:latin typeface="Arial Narrow" panose="020B0606020202030204" pitchFamily="34" charset="0"/>
                <a:cs typeface="Georgia"/>
              </a:rPr>
              <a:t>	The conducted experiments were open-ended and self-driven. No curriculum existed for the </a:t>
            </a:r>
            <a:r>
              <a:rPr lang="en-US" sz="2600" dirty="0" smtClean="0">
                <a:latin typeface="Arial Narrow" panose="020B0606020202030204" pitchFamily="34" charset="0"/>
                <a:cs typeface="Georgia"/>
              </a:rPr>
              <a:t>building, </a:t>
            </a:r>
            <a:r>
              <a:rPr lang="en-US" sz="2600" dirty="0">
                <a:latin typeface="Arial Narrow" panose="020B0606020202030204" pitchFamily="34" charset="0"/>
                <a:cs typeface="Georgia"/>
              </a:rPr>
              <a:t>or the use </a:t>
            </a:r>
            <a:r>
              <a:rPr lang="en-US" sz="2600" dirty="0" smtClean="0">
                <a:latin typeface="Arial Narrow" panose="020B0606020202030204" pitchFamily="34" charset="0"/>
                <a:cs typeface="Georgia"/>
              </a:rPr>
              <a:t>of, </a:t>
            </a:r>
            <a:r>
              <a:rPr lang="en-US" sz="2600" dirty="0">
                <a:latin typeface="Arial Narrow" panose="020B0606020202030204" pitchFamily="34" charset="0"/>
                <a:cs typeface="Georgia"/>
              </a:rPr>
              <a:t>the aquaponics system at this time. Several students at varying levels were interested in particular components of the systems and created their own models as well.</a:t>
            </a:r>
          </a:p>
          <a:p>
            <a:pPr>
              <a:tabLst>
                <a:tab pos="914400" algn="l"/>
              </a:tabLst>
            </a:pPr>
            <a:r>
              <a:rPr lang="en-US" sz="4800" b="1" dirty="0">
                <a:solidFill>
                  <a:srgbClr val="FF7020"/>
                </a:solidFill>
                <a:latin typeface="Arial Narrow" panose="020B0606020202030204" pitchFamily="34" charset="0"/>
                <a:cs typeface="Arial Narrow"/>
              </a:rPr>
              <a:t>		 	Implications</a:t>
            </a:r>
          </a:p>
          <a:p>
            <a:pPr marL="233363">
              <a:tabLst>
                <a:tab pos="914400" algn="l"/>
              </a:tabLst>
            </a:pPr>
            <a:r>
              <a:rPr lang="en-US" sz="2600" dirty="0">
                <a:latin typeface="Arial Narrow" panose="020B0606020202030204" pitchFamily="34" charset="0"/>
                <a:cs typeface="Georgia"/>
              </a:rPr>
              <a:t>	Aquaponics has connections to all STEM fields and could be used by several core practices simultaneously. Running the system involves both academic and psychomotor skills. Cost and size can be a limiting factors for incorporating aquaponics into the classroom. A 300-gallon tank is not appropriate for most secondary classrooms. Systems must be matched with educational level to sustain interest and involvement. Small units may not properly engage secondary students. Support in the form of communication is important to foster ideas for modifications and improvements.</a:t>
            </a:r>
          </a:p>
          <a:p>
            <a:pPr lvl="0"/>
            <a:r>
              <a:rPr lang="en-US" sz="4800" b="1" dirty="0">
                <a:solidFill>
                  <a:srgbClr val="FF7020"/>
                </a:solidFill>
                <a:latin typeface="Arial Narrow" panose="020B0606020202030204" pitchFamily="34" charset="0"/>
                <a:cs typeface="Arial Narrow"/>
              </a:rPr>
              <a:t>Model</a:t>
            </a:r>
          </a:p>
        </p:txBody>
      </p:sp>
      <p:sp>
        <p:nvSpPr>
          <p:cNvPr id="69" name="TextBox 68"/>
          <p:cNvSpPr txBox="1"/>
          <p:nvPr/>
        </p:nvSpPr>
        <p:spPr>
          <a:xfrm>
            <a:off x="939767" y="28934330"/>
            <a:ext cx="20096856" cy="2492990"/>
          </a:xfrm>
          <a:prstGeom prst="rect">
            <a:avLst/>
          </a:prstGeom>
          <a:solidFill>
            <a:srgbClr val="D9D9D9"/>
          </a:solidFill>
        </p:spPr>
        <p:txBody>
          <a:bodyPr wrap="square" rtlCol="0">
            <a:spAutoFit/>
          </a:bodyPr>
          <a:lstStyle/>
          <a:p>
            <a:r>
              <a:rPr lang="en-US" sz="4800" b="1" dirty="0">
                <a:solidFill>
                  <a:srgbClr val="FF7020"/>
                </a:solidFill>
                <a:latin typeface="Arial Narrow"/>
                <a:cs typeface="Arial Narrow"/>
              </a:rPr>
              <a:t>Acknowledgements</a:t>
            </a:r>
          </a:p>
          <a:p>
            <a:pPr marL="174625"/>
            <a:r>
              <a:rPr lang="en-US" sz="1800" dirty="0">
                <a:latin typeface="Georgia"/>
                <a:cs typeface="Georgia"/>
              </a:rPr>
              <a:t>We would like to take this opportunity to thank Mr. Ryan Henkel for igniting a passion of aquaponics in his professor. Special recognition is due to Mr. Travis Angell (Waverly-Shell Rock science instructor</a:t>
            </a:r>
            <a:r>
              <a:rPr lang="en-US" sz="1800" dirty="0" smtClean="0">
                <a:latin typeface="Georgia"/>
                <a:cs typeface="Georgia"/>
              </a:rPr>
              <a:t>), Eric </a:t>
            </a:r>
            <a:r>
              <a:rPr lang="en-US" sz="1800" dirty="0" err="1" smtClean="0">
                <a:latin typeface="Georgia"/>
                <a:cs typeface="Georgia"/>
              </a:rPr>
              <a:t>Berns</a:t>
            </a:r>
            <a:r>
              <a:rPr lang="en-US" sz="1800" dirty="0" smtClean="0">
                <a:latin typeface="Georgia"/>
                <a:cs typeface="Georgia"/>
              </a:rPr>
              <a:t> (Science Center coordinator), </a:t>
            </a:r>
            <a:r>
              <a:rPr lang="en-US" sz="1800" dirty="0">
                <a:latin typeface="Georgia"/>
                <a:cs typeface="Georgia"/>
              </a:rPr>
              <a:t>and Noah </a:t>
            </a:r>
            <a:r>
              <a:rPr lang="en-US" sz="1800" dirty="0" err="1">
                <a:latin typeface="Georgia"/>
                <a:cs typeface="Georgia"/>
              </a:rPr>
              <a:t>Solheim</a:t>
            </a:r>
            <a:r>
              <a:rPr lang="en-US" sz="1800" dirty="0">
                <a:latin typeface="Georgia"/>
                <a:cs typeface="Georgia"/>
              </a:rPr>
              <a:t> for their help forming the connections between the undergraduate level and secondary/middle schools. This program would not exist as it is today without their contributions. We also would not be where we are today without our community supporters like Mr. Derek </a:t>
            </a:r>
            <a:r>
              <a:rPr lang="en-US" sz="1800" dirty="0" err="1">
                <a:latin typeface="Georgia"/>
                <a:cs typeface="Georgia"/>
              </a:rPr>
              <a:t>Happel</a:t>
            </a:r>
            <a:r>
              <a:rPr lang="en-US" sz="1800" dirty="0">
                <a:latin typeface="Georgia"/>
                <a:cs typeface="Georgia"/>
              </a:rPr>
              <a:t>. There are many assistants that also deserve mention including </a:t>
            </a:r>
            <a:r>
              <a:rPr lang="en-US" sz="1800" dirty="0" smtClean="0">
                <a:latin typeface="Georgia"/>
                <a:cs typeface="Georgia"/>
              </a:rPr>
              <a:t>Zack Pogorzelski, Angelina </a:t>
            </a:r>
            <a:r>
              <a:rPr lang="en-US" sz="1800" dirty="0" err="1">
                <a:latin typeface="Georgia"/>
                <a:cs typeface="Georgia"/>
              </a:rPr>
              <a:t>Carrasquillo</a:t>
            </a:r>
            <a:r>
              <a:rPr lang="en-US" sz="1800" dirty="0">
                <a:latin typeface="Georgia"/>
                <a:cs typeface="Georgia"/>
              </a:rPr>
              <a:t>, Candace Baker, Jean </a:t>
            </a:r>
            <a:r>
              <a:rPr lang="en-US" sz="1800" dirty="0" err="1">
                <a:latin typeface="Georgia"/>
                <a:cs typeface="Georgia"/>
              </a:rPr>
              <a:t>Hakizimana</a:t>
            </a:r>
            <a:r>
              <a:rPr lang="en-US" sz="1800" dirty="0">
                <a:latin typeface="Georgia"/>
                <a:cs typeface="Georgia"/>
              </a:rPr>
              <a:t>, </a:t>
            </a:r>
            <a:r>
              <a:rPr lang="en-US" sz="1800" dirty="0" smtClean="0">
                <a:latin typeface="Georgia"/>
                <a:cs typeface="Georgia"/>
              </a:rPr>
              <a:t>Evan </a:t>
            </a:r>
            <a:r>
              <a:rPr lang="en-US" sz="1800" dirty="0">
                <a:latin typeface="Georgia"/>
                <a:cs typeface="Georgia"/>
              </a:rPr>
              <a:t>Van </a:t>
            </a:r>
            <a:r>
              <a:rPr lang="en-US" sz="1800" dirty="0" err="1">
                <a:latin typeface="Georgia"/>
                <a:cs typeface="Georgia"/>
              </a:rPr>
              <a:t>Vleck</a:t>
            </a:r>
            <a:r>
              <a:rPr lang="en-US" sz="1800" dirty="0">
                <a:latin typeface="Georgia"/>
                <a:cs typeface="Georgia"/>
              </a:rPr>
              <a:t>. Lastly, we would like to thank the Wartburg College IACUC for allowing us to perform research with animals.</a:t>
            </a:r>
          </a:p>
          <a:p>
            <a:pPr marL="174625"/>
            <a:endParaRPr lang="en-US" sz="1800" dirty="0">
              <a:latin typeface="Georgia"/>
              <a:cs typeface="Georgia"/>
            </a:endParaRPr>
          </a:p>
        </p:txBody>
      </p:sp>
      <p:sp>
        <p:nvSpPr>
          <p:cNvPr id="70" name="TextBox 69"/>
          <p:cNvSpPr txBox="1"/>
          <p:nvPr/>
        </p:nvSpPr>
        <p:spPr>
          <a:xfrm>
            <a:off x="11183819" y="23521906"/>
            <a:ext cx="9768259" cy="5047536"/>
          </a:xfrm>
          <a:prstGeom prst="rect">
            <a:avLst/>
          </a:prstGeom>
          <a:noFill/>
        </p:spPr>
        <p:txBody>
          <a:bodyPr wrap="square" lIns="182880" tIns="182880" rIns="182880" bIns="182880" rtlCol="0">
            <a:spAutoFit/>
          </a:bodyPr>
          <a:lstStyle/>
          <a:p>
            <a:pPr algn="ctr"/>
            <a:r>
              <a:rPr lang="en-US" sz="4800" b="1" dirty="0">
                <a:solidFill>
                  <a:schemeClr val="accent6">
                    <a:lumMod val="75000"/>
                  </a:schemeClr>
                </a:solidFill>
                <a:latin typeface="Arial Narrow" panose="020B0606020202030204" pitchFamily="34" charset="0"/>
                <a:cs typeface="Arial Narrow"/>
              </a:rPr>
              <a:t>PHASE III:</a:t>
            </a:r>
          </a:p>
          <a:p>
            <a:pPr algn="ctr"/>
            <a:r>
              <a:rPr lang="en-US" sz="4800" b="1" dirty="0">
                <a:solidFill>
                  <a:srgbClr val="FF7020"/>
                </a:solidFill>
                <a:latin typeface="Arial Narrow" panose="020B0606020202030204" pitchFamily="34" charset="0"/>
                <a:cs typeface="Arial Narrow"/>
              </a:rPr>
              <a:t>Introduction</a:t>
            </a:r>
          </a:p>
          <a:p>
            <a:pPr marL="233363">
              <a:tabLst>
                <a:tab pos="914400" algn="l"/>
              </a:tabLst>
            </a:pPr>
            <a:r>
              <a:rPr lang="en-US" sz="2600" dirty="0">
                <a:latin typeface="Arial Narrow" panose="020B0606020202030204" pitchFamily="34" charset="0"/>
                <a:cs typeface="Georgia"/>
              </a:rPr>
              <a:t>	The final iteration of the Aquaponics Project (2018) involved the combination of all prior research into a cohesive educational </a:t>
            </a:r>
            <a:r>
              <a:rPr lang="en-US" sz="2600" dirty="0" smtClean="0">
                <a:latin typeface="Arial Narrow" panose="020B0606020202030204" pitchFamily="34" charset="0"/>
                <a:cs typeface="Georgia"/>
              </a:rPr>
              <a:t>tool. Three </a:t>
            </a:r>
            <a:r>
              <a:rPr lang="en-US" sz="2600" dirty="0">
                <a:latin typeface="Arial Narrow" panose="020B0606020202030204" pitchFamily="34" charset="0"/>
                <a:cs typeface="Georgia"/>
              </a:rPr>
              <a:t>different systems were developed for specific educational levels: </a:t>
            </a:r>
            <a:r>
              <a:rPr lang="en-US" sz="2600" dirty="0" smtClean="0">
                <a:latin typeface="Arial Narrow" panose="020B0606020202030204" pitchFamily="34" charset="0"/>
                <a:cs typeface="Georgia"/>
              </a:rPr>
              <a:t>1) pK-5 aligns with the </a:t>
            </a:r>
            <a:r>
              <a:rPr lang="en-US" sz="2600" dirty="0">
                <a:latin typeface="Arial Narrow" panose="020B0606020202030204" pitchFamily="34" charset="0"/>
                <a:cs typeface="Georgia"/>
              </a:rPr>
              <a:t>2-gallon container size, </a:t>
            </a:r>
            <a:r>
              <a:rPr lang="en-US" sz="2600" dirty="0" smtClean="0">
                <a:latin typeface="Arial Narrow" panose="020B0606020202030204" pitchFamily="34" charset="0"/>
                <a:cs typeface="Georgia"/>
              </a:rPr>
              <a:t>2) 6-8 fit well with a 30-gallon </a:t>
            </a:r>
            <a:r>
              <a:rPr lang="en-US" sz="2600" dirty="0">
                <a:latin typeface="Arial Narrow" panose="020B0606020202030204" pitchFamily="34" charset="0"/>
                <a:cs typeface="Georgia"/>
              </a:rPr>
              <a:t>table top size, and </a:t>
            </a:r>
            <a:r>
              <a:rPr lang="en-US" sz="2600" dirty="0" smtClean="0">
                <a:latin typeface="Arial Narrow" panose="020B0606020202030204" pitchFamily="34" charset="0"/>
                <a:cs typeface="Georgia"/>
              </a:rPr>
              <a:t>3) 9-12 function appropriately with a </a:t>
            </a:r>
            <a:r>
              <a:rPr lang="en-US" sz="2600" dirty="0">
                <a:latin typeface="Arial Narrow" panose="020B0606020202030204" pitchFamily="34" charset="0"/>
                <a:cs typeface="Georgia"/>
              </a:rPr>
              <a:t>75-gallon floor model. Thirty cross-curricular and NGSS-aligned lesson plans were crafted to be used along side these systems at a high school level, with </a:t>
            </a:r>
            <a:r>
              <a:rPr lang="en-US" sz="2600" dirty="0" smtClean="0">
                <a:latin typeface="Arial Narrow" panose="020B0606020202030204" pitchFamily="34" charset="0"/>
                <a:cs typeface="Georgia"/>
              </a:rPr>
              <a:t>current endeavors to </a:t>
            </a:r>
            <a:r>
              <a:rPr lang="en-US" sz="2600" dirty="0">
                <a:latin typeface="Arial Narrow" panose="020B0606020202030204" pitchFamily="34" charset="0"/>
                <a:cs typeface="Georgia"/>
              </a:rPr>
              <a:t>develop lesson plans for the middle and </a:t>
            </a:r>
            <a:r>
              <a:rPr lang="en-US" sz="2600">
                <a:latin typeface="Arial Narrow" panose="020B0606020202030204" pitchFamily="34" charset="0"/>
                <a:cs typeface="Georgia"/>
              </a:rPr>
              <a:t>elementary </a:t>
            </a:r>
            <a:r>
              <a:rPr lang="en-US" sz="2600" smtClean="0">
                <a:latin typeface="Arial Narrow" panose="020B0606020202030204" pitchFamily="34" charset="0"/>
                <a:cs typeface="Georgia"/>
              </a:rPr>
              <a:t>levels.</a:t>
            </a:r>
            <a:endParaRPr lang="en-US" sz="2600" dirty="0">
              <a:latin typeface="Arial Narrow" panose="020B0606020202030204" pitchFamily="34" charset="0"/>
              <a:cs typeface="Georgia"/>
            </a:endParaRPr>
          </a:p>
        </p:txBody>
      </p:sp>
      <p:grpSp>
        <p:nvGrpSpPr>
          <p:cNvPr id="52" name="Group 51"/>
          <p:cNvGrpSpPr/>
          <p:nvPr/>
        </p:nvGrpSpPr>
        <p:grpSpPr>
          <a:xfrm>
            <a:off x="815719" y="21675765"/>
            <a:ext cx="9944957" cy="6658444"/>
            <a:chOff x="11037195" y="2490164"/>
            <a:chExt cx="9944957" cy="6658444"/>
          </a:xfrm>
        </p:grpSpPr>
        <p:grpSp>
          <p:nvGrpSpPr>
            <p:cNvPr id="54" name="Group 53"/>
            <p:cNvGrpSpPr/>
            <p:nvPr/>
          </p:nvGrpSpPr>
          <p:grpSpPr>
            <a:xfrm>
              <a:off x="11037195" y="2490164"/>
              <a:ext cx="9944957" cy="6658444"/>
              <a:chOff x="11037195" y="3035594"/>
              <a:chExt cx="9944957" cy="6658444"/>
            </a:xfrm>
          </p:grpSpPr>
          <p:sp>
            <p:nvSpPr>
              <p:cNvPr id="56" name="TextBox 55"/>
              <p:cNvSpPr txBox="1"/>
              <p:nvPr/>
            </p:nvSpPr>
            <p:spPr>
              <a:xfrm>
                <a:off x="11211538" y="3035594"/>
                <a:ext cx="9770614" cy="1107996"/>
              </a:xfrm>
              <a:prstGeom prst="rect">
                <a:avLst/>
              </a:prstGeom>
              <a:noFill/>
            </p:spPr>
            <p:txBody>
              <a:bodyPr wrap="square" lIns="182880" tIns="182880" rIns="182880" bIns="182880" rtlCol="0">
                <a:spAutoFit/>
              </a:bodyPr>
              <a:lstStyle/>
              <a:p>
                <a:r>
                  <a:rPr lang="en-US" sz="4800" b="1" dirty="0">
                    <a:solidFill>
                      <a:srgbClr val="FF0000"/>
                    </a:solidFill>
                    <a:latin typeface="Arial Narrow" panose="020B0606020202030204" pitchFamily="34" charset="0"/>
                    <a:cs typeface="Arial" panose="020B0604020202020204" pitchFamily="34" charset="0"/>
                  </a:rPr>
                  <a:t>Fauna</a:t>
                </a:r>
              </a:p>
            </p:txBody>
          </p:sp>
          <p:grpSp>
            <p:nvGrpSpPr>
              <p:cNvPr id="57" name="Group 56"/>
              <p:cNvGrpSpPr/>
              <p:nvPr/>
            </p:nvGrpSpPr>
            <p:grpSpPr>
              <a:xfrm>
                <a:off x="15880925" y="3114337"/>
                <a:ext cx="4446214" cy="3980921"/>
                <a:chOff x="14458246" y="3107201"/>
                <a:chExt cx="5705155" cy="4516657"/>
              </a:xfrm>
            </p:grpSpPr>
            <p:pic>
              <p:nvPicPr>
                <p:cNvPr id="83" name="Picture 2" descr="https://jardi-brico.com/wp-content/uploads/2016/10/tilapia.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458246" y="3107201"/>
                  <a:ext cx="5705155" cy="3328007"/>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16553587" y="6366752"/>
                  <a:ext cx="3416909" cy="1257106"/>
                </a:xfrm>
                <a:prstGeom prst="rect">
                  <a:avLst/>
                </a:prstGeom>
              </p:spPr>
              <p:txBody>
                <a:bodyPr wrap="none">
                  <a:spAutoFit/>
                </a:bodyPr>
                <a:lstStyle/>
                <a:p>
                  <a:pPr algn="ctr"/>
                  <a:r>
                    <a:rPr lang="en-US" sz="4000" b="1" dirty="0">
                      <a:latin typeface="Arial Narrow" panose="020B0606020202030204" pitchFamily="34" charset="0"/>
                    </a:rPr>
                    <a:t>Tilapia</a:t>
                  </a:r>
                </a:p>
                <a:p>
                  <a:pPr algn="ctr"/>
                  <a:r>
                    <a:rPr lang="en-US" sz="2600" i="1" dirty="0">
                      <a:latin typeface="Arial Narrow" panose="020B0606020202030204" pitchFamily="34" charset="0"/>
                    </a:rPr>
                    <a:t>Oreochromis aureus</a:t>
                  </a:r>
                </a:p>
              </p:txBody>
            </p:sp>
          </p:grpSp>
          <p:grpSp>
            <p:nvGrpSpPr>
              <p:cNvPr id="58" name="Group 57"/>
              <p:cNvGrpSpPr/>
              <p:nvPr/>
            </p:nvGrpSpPr>
            <p:grpSpPr>
              <a:xfrm>
                <a:off x="15582029" y="6837127"/>
                <a:ext cx="5323385" cy="2856911"/>
                <a:chOff x="15318897" y="3625181"/>
                <a:chExt cx="5323385" cy="2856911"/>
              </a:xfrm>
            </p:grpSpPr>
            <p:pic>
              <p:nvPicPr>
                <p:cNvPr id="77" name="Picture 4" descr="https://www.usbr.gov/mp/ccao/newmelones/images/activities_channel_catfish.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823" b="89905" l="4171" r="95829">
                              <a14:foregroundMark x1="93715" y1="61664" x2="93715" y2="61664"/>
                              <a14:foregroundMark x1="91991" y1="58936" x2="91991" y2="58936"/>
                              <a14:foregroundMark x1="90378" y1="65894" x2="90378" y2="65894"/>
                              <a14:foregroundMark x1="89711" y1="67394" x2="89711" y2="67394"/>
                              <a14:foregroundMark x1="90712" y1="56753" x2="90712" y2="56753"/>
                              <a14:foregroundMark x1="89989" y1="56753" x2="89989" y2="56753"/>
                              <a14:foregroundMark x1="90211" y1="54570" x2="90211" y2="54570"/>
                              <a14:foregroundMark x1="90879" y1="54570" x2="90879" y2="54570"/>
                              <a14:foregroundMark x1="89600" y1="57299" x2="89600" y2="57299"/>
                              <a14:foregroundMark x1="91713" y1="53752" x2="91713" y2="53752"/>
                            </a14:backgroundRemoval>
                          </a14:imgEffect>
                        </a14:imgLayer>
                      </a14:imgProps>
                    </a:ext>
                    <a:ext uri="{28A0092B-C50C-407E-A947-70E740481C1C}">
                      <a14:useLocalDpi xmlns:a14="http://schemas.microsoft.com/office/drawing/2010/main" val="0"/>
                    </a:ext>
                  </a:extLst>
                </a:blip>
                <a:srcRect l="5749" t="9122" r="5211" b="16900"/>
                <a:stretch/>
              </p:blipFill>
              <p:spPr bwMode="auto">
                <a:xfrm flipH="1">
                  <a:off x="15318897" y="3625181"/>
                  <a:ext cx="5323385" cy="1803082"/>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a:xfrm>
                  <a:off x="16548556" y="5374096"/>
                  <a:ext cx="2476960" cy="1107996"/>
                </a:xfrm>
                <a:prstGeom prst="rect">
                  <a:avLst/>
                </a:prstGeom>
              </p:spPr>
              <p:txBody>
                <a:bodyPr wrap="none">
                  <a:spAutoFit/>
                </a:bodyPr>
                <a:lstStyle/>
                <a:p>
                  <a:pPr algn="ctr"/>
                  <a:r>
                    <a:rPr lang="en-US" sz="4000" b="1" dirty="0">
                      <a:latin typeface="Arial Narrow" panose="020B0606020202030204" pitchFamily="34" charset="0"/>
                    </a:rPr>
                    <a:t>Catfish</a:t>
                  </a:r>
                </a:p>
                <a:p>
                  <a:pPr algn="ctr"/>
                  <a:r>
                    <a:rPr lang="en-US" sz="2600" i="1" dirty="0">
                      <a:latin typeface="Arial Narrow" panose="020B0606020202030204" pitchFamily="34" charset="0"/>
                    </a:rPr>
                    <a:t>Ictalurus punctatus</a:t>
                  </a:r>
                </a:p>
              </p:txBody>
            </p:sp>
          </p:grpSp>
          <p:grpSp>
            <p:nvGrpSpPr>
              <p:cNvPr id="65" name="Group 64"/>
              <p:cNvGrpSpPr/>
              <p:nvPr/>
            </p:nvGrpSpPr>
            <p:grpSpPr>
              <a:xfrm>
                <a:off x="11037195" y="3912448"/>
                <a:ext cx="5551316" cy="5185095"/>
                <a:chOff x="11078927" y="7920917"/>
                <a:chExt cx="5551316" cy="5185095"/>
              </a:xfrm>
            </p:grpSpPr>
            <p:sp>
              <p:nvSpPr>
                <p:cNvPr id="66" name="Rectangle 65"/>
                <p:cNvSpPr/>
                <p:nvPr/>
              </p:nvSpPr>
              <p:spPr>
                <a:xfrm>
                  <a:off x="12148617" y="11998016"/>
                  <a:ext cx="3012363" cy="1107996"/>
                </a:xfrm>
                <a:prstGeom prst="rect">
                  <a:avLst/>
                </a:prstGeom>
              </p:spPr>
              <p:txBody>
                <a:bodyPr wrap="none">
                  <a:spAutoFit/>
                </a:bodyPr>
                <a:lstStyle/>
                <a:p>
                  <a:pPr algn="ctr"/>
                  <a:r>
                    <a:rPr lang="en-US" sz="4000" b="1" dirty="0">
                      <a:latin typeface="Arial Narrow" panose="020B0606020202030204" pitchFamily="34" charset="0"/>
                    </a:rPr>
                    <a:t>Red Claw</a:t>
                  </a:r>
                </a:p>
                <a:p>
                  <a:pPr algn="ctr"/>
                  <a:r>
                    <a:rPr lang="en-US" sz="2600" i="1" dirty="0" err="1">
                      <a:latin typeface="Arial Narrow" panose="020B0606020202030204" pitchFamily="34" charset="0"/>
                    </a:rPr>
                    <a:t>Cherax</a:t>
                  </a:r>
                  <a:r>
                    <a:rPr lang="en-US" sz="2600" i="1" dirty="0">
                      <a:latin typeface="Arial Narrow" panose="020B0606020202030204" pitchFamily="34" charset="0"/>
                    </a:rPr>
                    <a:t> </a:t>
                  </a:r>
                  <a:r>
                    <a:rPr lang="en-US" sz="2600" i="1" dirty="0" err="1">
                      <a:latin typeface="Arial Narrow" panose="020B0606020202030204" pitchFamily="34" charset="0"/>
                    </a:rPr>
                    <a:t>quadricarinatus</a:t>
                  </a:r>
                  <a:endParaRPr lang="en-US" sz="2600" i="1" dirty="0">
                    <a:latin typeface="Arial Narrow" panose="020B0606020202030204" pitchFamily="34" charset="0"/>
                  </a:endParaRPr>
                </a:p>
              </p:txBody>
            </p:sp>
            <p:pic>
              <p:nvPicPr>
                <p:cNvPr id="67" name="Picture 6" descr="ocean animal live pet meal food fishing seafood kitchen fish invertebrate lobster crustacean pets animals meals arthropod lobsters decapoda animal source foods dungeness crab american lobster homarus spiny lobster freshwater crab homarus gammarus mealtime"/>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5111" l="500" r="90000">
                              <a14:foregroundMark x1="59917" y1="64000" x2="59917" y2="64000"/>
                              <a14:foregroundMark x1="57750" y1="65556" x2="57750" y2="65556"/>
                              <a14:foregroundMark x1="53583" y1="64333" x2="53583" y2="64333"/>
                              <a14:foregroundMark x1="50167" y1="63556" x2="50167" y2="63556"/>
                              <a14:foregroundMark x1="48750" y1="62556" x2="48750" y2="62556"/>
                              <a14:foregroundMark x1="55917" y1="65333" x2="55917" y2="65333"/>
                              <a14:backgroundMark x1="28750" y1="55667" x2="28750" y2="55667"/>
                              <a14:backgroundMark x1="33833" y1="56111" x2="33833" y2="56111"/>
                              <a14:backgroundMark x1="38833" y1="57000" x2="38833" y2="57000"/>
                              <a14:backgroundMark x1="38833" y1="55000" x2="38833" y2="55000"/>
                              <a14:backgroundMark x1="50750" y1="31778" x2="50750" y2="31778"/>
                              <a14:backgroundMark x1="48000" y1="24667" x2="48000" y2="24667"/>
                              <a14:backgroundMark x1="42000" y1="23667" x2="42000" y2="23667"/>
                              <a14:backgroundMark x1="62417" y1="39889" x2="62417" y2="39889"/>
                              <a14:backgroundMark x1="60333" y1="42889" x2="60333" y2="42889"/>
                              <a14:backgroundMark x1="43333" y1="20444" x2="43333" y2="20444"/>
                              <a14:backgroundMark x1="54500" y1="24889" x2="54500" y2="24889"/>
                              <a14:backgroundMark x1="69833" y1="35667" x2="69833" y2="35667"/>
                              <a14:backgroundMark x1="72083" y1="44000" x2="72083" y2="44000"/>
                            </a14:backgroundRemoval>
                          </a14:imgEffect>
                        </a14:imgLayer>
                      </a14:imgProps>
                    </a:ext>
                    <a:ext uri="{28A0092B-C50C-407E-A947-70E740481C1C}">
                      <a14:useLocalDpi xmlns:a14="http://schemas.microsoft.com/office/drawing/2010/main" val="0"/>
                    </a:ext>
                  </a:extLst>
                </a:blip>
                <a:srcRect/>
                <a:stretch>
                  <a:fillRect/>
                </a:stretch>
              </p:blipFill>
              <p:spPr bwMode="auto">
                <a:xfrm>
                  <a:off x="11078927" y="7920917"/>
                  <a:ext cx="5551316" cy="416348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5" name="Picture 2" descr="Image result for creative commo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62858" y="7373515"/>
              <a:ext cx="251580" cy="251580"/>
            </a:xfrm>
            <a:prstGeom prst="rect">
              <a:avLst/>
            </a:prstGeom>
            <a:noFill/>
            <a:extLst>
              <a:ext uri="{909E8E84-426E-40DD-AFC4-6F175D3DCCD1}">
                <a14:hiddenFill xmlns:a14="http://schemas.microsoft.com/office/drawing/2010/main">
                  <a:solidFill>
                    <a:srgbClr val="FFFFFF"/>
                  </a:solidFill>
                </a14:hiddenFill>
              </a:ext>
            </a:extLst>
          </p:spPr>
        </p:pic>
      </p:grpSp>
      <p:pic>
        <p:nvPicPr>
          <p:cNvPr id="53" name="Picture 2" descr="Image result for creative commo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1986" y="24982760"/>
            <a:ext cx="251580" cy="25158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Image result for creative commo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69849" y="22725226"/>
            <a:ext cx="251580" cy="2515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1582558" y="19617012"/>
            <a:ext cx="9081194" cy="3468066"/>
            <a:chOff x="11517805" y="20279161"/>
            <a:chExt cx="9081194" cy="3468066"/>
          </a:xfrm>
        </p:grpSpPr>
        <p:sp>
          <p:nvSpPr>
            <p:cNvPr id="73" name="TextBox 72"/>
            <p:cNvSpPr txBox="1"/>
            <p:nvPr/>
          </p:nvSpPr>
          <p:spPr>
            <a:xfrm>
              <a:off x="11966826" y="20301602"/>
              <a:ext cx="3644695" cy="646331"/>
            </a:xfrm>
            <a:prstGeom prst="rect">
              <a:avLst/>
            </a:prstGeom>
            <a:solidFill>
              <a:srgbClr val="FF7020"/>
            </a:solidFill>
            <a:ln>
              <a:solidFill>
                <a:schemeClr val="tx1"/>
              </a:solidFill>
            </a:ln>
          </p:spPr>
          <p:txBody>
            <a:bodyPr wrap="square" rtlCol="0" anchor="ctr">
              <a:spAutoFit/>
            </a:bodyPr>
            <a:lstStyle/>
            <a:p>
              <a:pPr algn="ctr"/>
              <a:r>
                <a:rPr lang="en-US" sz="3600" b="1" dirty="0">
                  <a:solidFill>
                    <a:schemeClr val="bg1"/>
                  </a:solidFill>
                  <a:latin typeface="Arial Narrow" panose="020B0606020202030204" pitchFamily="34" charset="0"/>
                </a:rPr>
                <a:t>Primary Consumer</a:t>
              </a:r>
            </a:p>
          </p:txBody>
        </p:sp>
        <p:sp>
          <p:nvSpPr>
            <p:cNvPr id="74" name="TextBox 73"/>
            <p:cNvSpPr txBox="1"/>
            <p:nvPr/>
          </p:nvSpPr>
          <p:spPr>
            <a:xfrm>
              <a:off x="16651574" y="20279161"/>
              <a:ext cx="3017520" cy="640080"/>
            </a:xfrm>
            <a:prstGeom prst="rect">
              <a:avLst/>
            </a:prstGeom>
            <a:solidFill>
              <a:srgbClr val="FF7020"/>
            </a:solidFill>
            <a:ln>
              <a:solidFill>
                <a:schemeClr val="tx1"/>
              </a:solidFill>
            </a:ln>
          </p:spPr>
          <p:txBody>
            <a:bodyPr wrap="square" rtlCol="0" anchor="ctr">
              <a:spAutoFit/>
            </a:bodyPr>
            <a:lstStyle/>
            <a:p>
              <a:pPr algn="ctr"/>
              <a:r>
                <a:rPr lang="en-US" sz="2400" dirty="0">
                  <a:latin typeface="Arial Narrow" panose="020B0606020202030204" pitchFamily="34" charset="0"/>
                </a:rPr>
                <a:t>Ammonia Waste</a:t>
              </a:r>
            </a:p>
          </p:txBody>
        </p:sp>
        <p:sp>
          <p:nvSpPr>
            <p:cNvPr id="78" name="TextBox 77"/>
            <p:cNvSpPr txBox="1"/>
            <p:nvPr/>
          </p:nvSpPr>
          <p:spPr>
            <a:xfrm>
              <a:off x="12341760" y="23080908"/>
              <a:ext cx="3330771" cy="646331"/>
            </a:xfrm>
            <a:prstGeom prst="rect">
              <a:avLst/>
            </a:prstGeom>
            <a:solidFill>
              <a:srgbClr val="FF7020"/>
            </a:solidFill>
            <a:ln>
              <a:solidFill>
                <a:schemeClr val="tx1"/>
              </a:solidFill>
            </a:ln>
          </p:spPr>
          <p:txBody>
            <a:bodyPr wrap="square" rtlCol="0" anchor="ctr">
              <a:spAutoFit/>
            </a:bodyPr>
            <a:lstStyle/>
            <a:p>
              <a:pPr algn="ctr"/>
              <a:r>
                <a:rPr lang="en-US" sz="3600" b="1" dirty="0">
                  <a:solidFill>
                    <a:schemeClr val="bg1"/>
                  </a:solidFill>
                  <a:latin typeface="Arial Narrow" panose="020B0606020202030204" pitchFamily="34" charset="0"/>
                </a:rPr>
                <a:t>Primary Producer</a:t>
              </a:r>
            </a:p>
          </p:txBody>
        </p:sp>
        <p:sp>
          <p:nvSpPr>
            <p:cNvPr id="80" name="TextBox 79"/>
            <p:cNvSpPr txBox="1"/>
            <p:nvPr/>
          </p:nvSpPr>
          <p:spPr>
            <a:xfrm>
              <a:off x="17581479" y="21704204"/>
              <a:ext cx="3017520" cy="640080"/>
            </a:xfrm>
            <a:prstGeom prst="rect">
              <a:avLst/>
            </a:prstGeom>
            <a:solidFill>
              <a:srgbClr val="FF7020"/>
            </a:solidFill>
            <a:ln>
              <a:solidFill>
                <a:schemeClr val="tx1"/>
              </a:solidFill>
            </a:ln>
          </p:spPr>
          <p:txBody>
            <a:bodyPr wrap="square" rtlCol="0" anchor="ctr">
              <a:spAutoFit/>
            </a:bodyPr>
            <a:lstStyle/>
            <a:p>
              <a:pPr algn="ctr"/>
              <a:r>
                <a:rPr lang="en-US" sz="3600" b="1" dirty="0">
                  <a:solidFill>
                    <a:schemeClr val="bg1"/>
                  </a:solidFill>
                  <a:latin typeface="Arial Narrow" panose="020B0606020202030204" pitchFamily="34" charset="0"/>
                </a:rPr>
                <a:t>Aerobic </a:t>
              </a:r>
              <a:r>
                <a:rPr lang="en-US" sz="3200" b="1" dirty="0">
                  <a:solidFill>
                    <a:schemeClr val="bg1"/>
                  </a:solidFill>
                  <a:latin typeface="Arial Narrow" panose="020B0606020202030204" pitchFamily="34" charset="0"/>
                </a:rPr>
                <a:t>Bacteria</a:t>
              </a:r>
              <a:endParaRPr lang="en-US" sz="3600" b="1" dirty="0">
                <a:solidFill>
                  <a:schemeClr val="bg1"/>
                </a:solidFill>
                <a:latin typeface="Arial Narrow" panose="020B0606020202030204" pitchFamily="34" charset="0"/>
              </a:endParaRPr>
            </a:p>
          </p:txBody>
        </p:sp>
        <p:cxnSp>
          <p:nvCxnSpPr>
            <p:cNvPr id="87" name="Straight Arrow Connector 86"/>
            <p:cNvCxnSpPr/>
            <p:nvPr/>
          </p:nvCxnSpPr>
          <p:spPr>
            <a:xfrm flipH="1">
              <a:off x="18069664" y="22503615"/>
              <a:ext cx="427776" cy="536115"/>
            </a:xfrm>
            <a:prstGeom prst="straightConnector1">
              <a:avLst/>
            </a:prstGeom>
            <a:ln w="177800" cap="rnd">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16541937" y="23107147"/>
              <a:ext cx="3017520" cy="640080"/>
            </a:xfrm>
            <a:prstGeom prst="rect">
              <a:avLst/>
            </a:prstGeom>
            <a:solidFill>
              <a:srgbClr val="FF7020"/>
            </a:solidFill>
            <a:ln>
              <a:solidFill>
                <a:schemeClr val="tx1"/>
              </a:solidFill>
            </a:ln>
          </p:spPr>
          <p:txBody>
            <a:bodyPr wrap="square" rtlCol="0" anchor="ctr">
              <a:spAutoFit/>
            </a:bodyPr>
            <a:lstStyle/>
            <a:p>
              <a:pPr algn="ctr"/>
              <a:r>
                <a:rPr lang="en-US" sz="2400" dirty="0">
                  <a:latin typeface="Arial Narrow" panose="020B0606020202030204" pitchFamily="34" charset="0"/>
                </a:rPr>
                <a:t>Nitrates</a:t>
              </a:r>
            </a:p>
          </p:txBody>
        </p:sp>
        <p:cxnSp>
          <p:nvCxnSpPr>
            <p:cNvPr id="89" name="Straight Arrow Connector 88"/>
            <p:cNvCxnSpPr/>
            <p:nvPr/>
          </p:nvCxnSpPr>
          <p:spPr>
            <a:xfrm rot="16200000" flipH="1">
              <a:off x="18191676" y="21165825"/>
              <a:ext cx="579503" cy="395748"/>
            </a:xfrm>
            <a:prstGeom prst="straightConnector1">
              <a:avLst/>
            </a:prstGeom>
            <a:ln w="177800" cap="rnd">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flipV="1">
              <a:off x="13559091" y="22412504"/>
              <a:ext cx="427776" cy="536115"/>
            </a:xfrm>
            <a:prstGeom prst="straightConnector1">
              <a:avLst/>
            </a:prstGeom>
            <a:ln w="177800" cap="rnd">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15737519" y="23328498"/>
              <a:ext cx="611872" cy="0"/>
            </a:xfrm>
            <a:prstGeom prst="straightConnector1">
              <a:avLst/>
            </a:prstGeom>
            <a:ln w="177800" cap="rnd">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14736556" y="21027961"/>
              <a:ext cx="2613799" cy="1829286"/>
              <a:chOff x="14386336" y="20676559"/>
              <a:chExt cx="3455283" cy="2418204"/>
            </a:xfrm>
          </p:grpSpPr>
          <p:sp>
            <p:nvSpPr>
              <p:cNvPr id="93" name="Oval 92"/>
              <p:cNvSpPr/>
              <p:nvPr/>
            </p:nvSpPr>
            <p:spPr>
              <a:xfrm>
                <a:off x="14386336" y="20676559"/>
                <a:ext cx="3455283" cy="2418204"/>
              </a:xfrm>
              <a:prstGeom prst="ellipse">
                <a:avLst/>
              </a:prstGeom>
              <a:solidFill>
                <a:schemeClr val="tx1"/>
              </a:solidFill>
              <a:ln w="38100">
                <a:solidFill>
                  <a:srgbClr val="FF7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14604933" y="21423170"/>
                <a:ext cx="3018087" cy="854410"/>
              </a:xfrm>
              <a:prstGeom prst="rect">
                <a:avLst/>
              </a:prstGeom>
              <a:noFill/>
              <a:ln>
                <a:noFill/>
              </a:ln>
            </p:spPr>
            <p:txBody>
              <a:bodyPr wrap="square" rtlCol="0">
                <a:spAutoFit/>
              </a:bodyPr>
              <a:lstStyle/>
              <a:p>
                <a:pPr algn="ctr"/>
                <a:r>
                  <a:rPr lang="en-US" sz="3600" dirty="0">
                    <a:solidFill>
                      <a:srgbClr val="FF7020"/>
                    </a:solidFill>
                    <a:latin typeface="Arial Narrow" panose="020B0606020202030204" pitchFamily="34" charset="0"/>
                  </a:rPr>
                  <a:t>Aquaponics</a:t>
                </a:r>
                <a:endParaRPr lang="en-US" sz="4800" dirty="0">
                  <a:solidFill>
                    <a:srgbClr val="FF7020"/>
                  </a:solidFill>
                  <a:latin typeface="Arial Narrow" panose="020B0606020202030204" pitchFamily="34" charset="0"/>
                </a:endParaRPr>
              </a:p>
            </p:txBody>
          </p:sp>
        </p:grpSp>
        <p:cxnSp>
          <p:nvCxnSpPr>
            <p:cNvPr id="85" name="Straight Arrow Connector 84"/>
            <p:cNvCxnSpPr/>
            <p:nvPr/>
          </p:nvCxnSpPr>
          <p:spPr>
            <a:xfrm flipV="1">
              <a:off x="13564527" y="21008089"/>
              <a:ext cx="427776" cy="536115"/>
            </a:xfrm>
            <a:prstGeom prst="straightConnector1">
              <a:avLst/>
            </a:prstGeom>
            <a:ln w="177800" cap="rnd">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11517805" y="21707608"/>
              <a:ext cx="3017520" cy="640080"/>
            </a:xfrm>
            <a:prstGeom prst="rect">
              <a:avLst/>
            </a:prstGeom>
            <a:solidFill>
              <a:srgbClr val="FF7020"/>
            </a:solidFill>
            <a:ln>
              <a:solidFill>
                <a:schemeClr val="tx1"/>
              </a:solidFill>
            </a:ln>
          </p:spPr>
          <p:txBody>
            <a:bodyPr wrap="square" rtlCol="0" anchor="ctr">
              <a:spAutoFit/>
            </a:bodyPr>
            <a:lstStyle/>
            <a:p>
              <a:pPr algn="ctr"/>
              <a:r>
                <a:rPr lang="en-US" sz="2400" dirty="0">
                  <a:latin typeface="Arial Narrow" panose="020B0606020202030204" pitchFamily="34" charset="0"/>
                </a:rPr>
                <a:t>Growth</a:t>
              </a:r>
            </a:p>
          </p:txBody>
        </p:sp>
        <p:cxnSp>
          <p:nvCxnSpPr>
            <p:cNvPr id="95" name="Straight Arrow Connector 94"/>
            <p:cNvCxnSpPr/>
            <p:nvPr/>
          </p:nvCxnSpPr>
          <p:spPr>
            <a:xfrm>
              <a:off x="15802282" y="20556012"/>
              <a:ext cx="611872" cy="0"/>
            </a:xfrm>
            <a:prstGeom prst="straightConnector1">
              <a:avLst/>
            </a:prstGeom>
            <a:ln w="177800" cap="rnd">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29907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6324</TotalTime>
  <Words>176</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Georgia</vt:lpstr>
      <vt:lpstr>Office Theme</vt:lpstr>
      <vt:lpstr>Classroom Aquaponics Dr. Michael Bechtel, Sadie Short, Becca Montgomery, Sidney Baumgartner Department of Biology, Wartburg College, Waverly, Iowa, 50677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Cassie Hanawalt</dc:creator>
  <cp:lastModifiedBy>Michael Bechtel</cp:lastModifiedBy>
  <cp:revision>305</cp:revision>
  <cp:lastPrinted>2015-11-23T19:39:30Z</cp:lastPrinted>
  <dcterms:created xsi:type="dcterms:W3CDTF">2015-11-05T03:10:09Z</dcterms:created>
  <dcterms:modified xsi:type="dcterms:W3CDTF">2019-06-18T06:16:37Z</dcterms:modified>
</cp:coreProperties>
</file>