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5" r:id="rId11"/>
    <p:sldId id="284" r:id="rId12"/>
    <p:sldId id="262" r:id="rId13"/>
  </p:sldIdLst>
  <p:sldSz cx="12188825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6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6/4/2018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6/4/2018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38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71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36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37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6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5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75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7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26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07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2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p" descr="Map of North America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6/4/2018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6/4/2018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6/4/2018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tdooralabama.com/fishing/freshwater/where/rivers/river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epa.gov/region1/students/pdfs/gwa21.pdf" TargetMode="External"/><Relationship Id="rId5" Type="http://schemas.openxmlformats.org/officeDocument/2006/relationships/hyperlink" Target="http://ga.water.usgs.gov/edu/sq3.html" TargetMode="External"/><Relationship Id="rId4" Type="http://schemas.openxmlformats.org/officeDocument/2006/relationships/hyperlink" Target="http://www.riversofalabama.org/index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.gov/dnr/nrec/files/pwdice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peelregion.ca/pw/waterstory/pdf/activities/bucket.pdf" TargetMode="External"/><Relationship Id="rId4" Type="http://schemas.openxmlformats.org/officeDocument/2006/relationships/hyperlink" Target="http://www.riversofalabama.org/index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upcenter.mtu.edu/sustainability/lessons/Freddie_the_Fish_Lesson_Gr2-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viroscapes.com/nonpoint-source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ves.org/committee/projectunderground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avecurriculum.weebly.com/lesson-10---cave-critte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Water is Essential for Life</a:t>
            </a:r>
            <a:br>
              <a:rPr lang="en-US" sz="8000" dirty="0" smtClean="0"/>
            </a:br>
            <a:r>
              <a:rPr lang="en-US" sz="1800" dirty="0" smtClean="0"/>
              <a:t>Alabama Ag in the Classroom	National Ag in the Classroom  </a:t>
            </a:r>
            <a:br>
              <a:rPr lang="en-US" sz="1800" dirty="0" smtClean="0"/>
            </a:br>
            <a:r>
              <a:rPr lang="en-US" sz="1800" dirty="0" smtClean="0"/>
              <a:t>Mobile, Alabama			Portland, Maine</a:t>
            </a:r>
            <a:br>
              <a:rPr lang="en-US" sz="1800" dirty="0" smtClean="0"/>
            </a:br>
            <a:r>
              <a:rPr lang="en-US" sz="1800" dirty="0" smtClean="0"/>
              <a:t>May 30-June 1, 2018			June 27-29, 2018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Linda Hardee</a:t>
            </a:r>
          </a:p>
          <a:p>
            <a:r>
              <a:rPr lang="en-US" dirty="0" smtClean="0"/>
              <a:t>Presenter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Eight</a:t>
            </a:r>
            <a:br>
              <a:rPr lang="en-US" dirty="0"/>
            </a:br>
            <a:r>
              <a:rPr lang="en-US" dirty="0"/>
              <a:t>Indicator Species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600200"/>
            <a:ext cx="9753600" cy="4572000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your cave critters research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 to the activity – Review animals that live in the water.  Is water quality important to them? 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 – Macro Mayhem activity.  Bring in the Bio-assess kit so they can see the actual creatures.  Chart/graph the results.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Homework with your family (school to home connections)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trip to the grocery store with your family.  Look for earth-friendly products.  Are these easy to find?  Make a list of products you think might cause problems for our water supply.  Use magazines or newspaper ads if you could not physically go to the store.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Phosphate removal 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0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Nine </a:t>
            </a:r>
            <a:br>
              <a:rPr lang="en-US" dirty="0" smtClean="0"/>
            </a:br>
            <a:r>
              <a:rPr lang="en-US" dirty="0" smtClean="0"/>
              <a:t>Culminating Activity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group will present their project</a:t>
            </a:r>
          </a:p>
          <a:p>
            <a:r>
              <a:rPr lang="en-US" dirty="0" smtClean="0"/>
              <a:t>Using multiple perspectives and technology, students will thoughtfully share their topic of interest with the group</a:t>
            </a:r>
          </a:p>
          <a:p>
            <a:r>
              <a:rPr lang="en-US" dirty="0" smtClean="0"/>
              <a:t>Other solutions and ideas will also become part of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7614" y="838200"/>
            <a:ext cx="9753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Water is Essential for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3000" dirty="0" smtClean="0"/>
              <a:t>People need water to survive</a:t>
            </a:r>
            <a:endParaRPr lang="en-US" sz="3000" dirty="0"/>
          </a:p>
          <a:p>
            <a:r>
              <a:rPr lang="en-US" sz="3000" dirty="0" smtClean="0"/>
              <a:t>Agriculture must have water on a good schedule to grow healthy sustainable food</a:t>
            </a:r>
            <a:endParaRPr lang="en-US" sz="3000" dirty="0"/>
          </a:p>
          <a:p>
            <a:r>
              <a:rPr lang="en-US" sz="3000" dirty="0" smtClean="0"/>
              <a:t>Water quality and quantity are important</a:t>
            </a:r>
          </a:p>
          <a:p>
            <a:pPr marL="45720" indent="0">
              <a:buNone/>
            </a:pPr>
            <a:endParaRPr lang="en-US" sz="3000" b="1" dirty="0" smtClean="0"/>
          </a:p>
          <a:p>
            <a:pPr marL="45720" indent="0">
              <a:buNone/>
            </a:pPr>
            <a:r>
              <a:rPr lang="en-US" sz="3000" b="1" dirty="0" smtClean="0"/>
              <a:t>Alabama</a:t>
            </a:r>
            <a:r>
              <a:rPr lang="en-US" sz="3000" b="1" dirty="0"/>
              <a:t>, the River State - Concepts:  Change and the Environment</a:t>
            </a:r>
            <a:endParaRPr lang="en-US" sz="3000" dirty="0"/>
          </a:p>
          <a:p>
            <a:r>
              <a:rPr lang="en-US" sz="3000" b="1" dirty="0"/>
              <a:t>Enduring Understandings</a:t>
            </a:r>
            <a:endParaRPr lang="en-US" sz="3000" dirty="0"/>
          </a:p>
          <a:p>
            <a:pPr lvl="0"/>
            <a:r>
              <a:rPr lang="en-US" sz="3000" dirty="0"/>
              <a:t>Water is essential for life</a:t>
            </a:r>
          </a:p>
          <a:p>
            <a:pPr lvl="0"/>
            <a:r>
              <a:rPr lang="en-US" sz="3000" dirty="0"/>
              <a:t>Water has unique physical and chemical characteristics</a:t>
            </a:r>
          </a:p>
          <a:p>
            <a:pPr lvl="0"/>
            <a:r>
              <a:rPr lang="en-US" sz="3000" dirty="0"/>
              <a:t>Water is a natural resource we must preserve and protect </a:t>
            </a:r>
          </a:p>
          <a:p>
            <a:r>
              <a:rPr lang="en-US" sz="3000" b="1" dirty="0"/>
              <a:t>Essential Questions</a:t>
            </a:r>
            <a:endParaRPr lang="en-US" sz="3000" dirty="0"/>
          </a:p>
          <a:p>
            <a:pPr lvl="0"/>
            <a:r>
              <a:rPr lang="en-US" sz="3000" dirty="0"/>
              <a:t>Why is water is essential for life?</a:t>
            </a:r>
          </a:p>
          <a:p>
            <a:pPr lvl="0"/>
            <a:r>
              <a:rPr lang="en-US" sz="3000" dirty="0"/>
              <a:t>What are some unique physical and chemical characteristics of water?</a:t>
            </a:r>
          </a:p>
          <a:p>
            <a:pPr lvl="0"/>
            <a:r>
              <a:rPr lang="en-US" sz="3000" dirty="0"/>
              <a:t>How can we preserve and protect our water resources?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362200"/>
            <a:ext cx="9753600" cy="327660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Enduring </a:t>
            </a:r>
            <a:r>
              <a:rPr lang="en-US" sz="2200" b="1" dirty="0"/>
              <a:t>Understandings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*  Water </a:t>
            </a:r>
            <a:r>
              <a:rPr lang="en-US" sz="2200" dirty="0"/>
              <a:t>is essential for life</a:t>
            </a:r>
            <a:br>
              <a:rPr lang="en-US" sz="2200" dirty="0"/>
            </a:br>
            <a:r>
              <a:rPr lang="en-US" sz="2200" dirty="0" smtClean="0"/>
              <a:t>*  Water </a:t>
            </a:r>
            <a:r>
              <a:rPr lang="en-US" sz="2200" dirty="0"/>
              <a:t>has unique physical and chemical characteristics</a:t>
            </a:r>
            <a:br>
              <a:rPr lang="en-US" sz="2200" dirty="0"/>
            </a:br>
            <a:r>
              <a:rPr lang="en-US" sz="2200" dirty="0" smtClean="0"/>
              <a:t>*  Water </a:t>
            </a:r>
            <a:r>
              <a:rPr lang="en-US" sz="2200" dirty="0"/>
              <a:t>is a natural resource we must preserve and protect 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 smtClean="0"/>
              <a:t>Essential </a:t>
            </a:r>
            <a:r>
              <a:rPr lang="en-US" sz="2200" b="1" dirty="0"/>
              <a:t>Questions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*  Why </a:t>
            </a:r>
            <a:r>
              <a:rPr lang="en-US" sz="2200" dirty="0"/>
              <a:t>is water is essential for life</a:t>
            </a:r>
            <a:r>
              <a:rPr lang="en-US" sz="2200" dirty="0" smtClean="0"/>
              <a:t>?</a:t>
            </a:r>
            <a:br>
              <a:rPr lang="en-US" sz="2200" dirty="0" smtClean="0"/>
            </a:br>
            <a:r>
              <a:rPr lang="en-US" sz="2200" dirty="0" smtClean="0"/>
              <a:t>*  What </a:t>
            </a:r>
            <a:r>
              <a:rPr lang="en-US" sz="2200" dirty="0"/>
              <a:t>are some unique physical and chemical characteristics of water</a:t>
            </a:r>
            <a:r>
              <a:rPr lang="en-US" sz="2200" dirty="0" smtClean="0"/>
              <a:t>?</a:t>
            </a:r>
            <a:br>
              <a:rPr lang="en-US" sz="2200" dirty="0" smtClean="0"/>
            </a:br>
            <a:r>
              <a:rPr lang="en-US" sz="2200" dirty="0" smtClean="0"/>
              <a:t>*  How </a:t>
            </a:r>
            <a:r>
              <a:rPr lang="en-US" sz="2200" dirty="0"/>
              <a:t>can we preserve and protect our water resources</a:t>
            </a:r>
            <a:r>
              <a:rPr lang="en-US" sz="2200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Alabama: the River State</a:t>
            </a:r>
          </a:p>
          <a:p>
            <a:r>
              <a:rPr lang="en-US" dirty="0" smtClean="0"/>
              <a:t>Concepts : Water and the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Week One </a:t>
            </a:r>
            <a:br>
              <a:rPr lang="en-US" sz="4800" dirty="0" smtClean="0"/>
            </a:br>
            <a:r>
              <a:rPr lang="en-US" sz="4800" dirty="0" smtClean="0"/>
              <a:t>The Water Environment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2208212" y="1981200"/>
            <a:ext cx="75438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One – The Water Environment 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 to the activity - Look at a map of Alabama on-line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http://www.outdooralabama.com/fishing/freshwater/where/rivers/rivers.pdf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notice….  Look at all the blue…Explain a watershed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K-W-L on Alabama’s water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another interactive map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http://www.riversofalabama.org/index.htm</a:t>
            </a:r>
            <a:r>
              <a:rPr lang="en-US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Homework with your family (school to home connections)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http://ga.water.usgs.gov/edu/sq3.html</a:t>
            </a:r>
            <a:r>
              <a:rPr lang="en-US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http://www.epa.gov/region1/students/pdfs/gwa21.pdf</a:t>
            </a:r>
            <a:r>
              <a:rPr lang="en-US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a chart or graph with your results…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use a lot of water? 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Waste a lot?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resources wisely?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64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</a:t>
            </a:r>
            <a:r>
              <a:rPr lang="en-US" dirty="0" smtClean="0"/>
              <a:t>Two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 Can we Find Water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0012" y="1677752"/>
            <a:ext cx="8991600" cy="4148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– Where Can We Find Water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results of homework, post graphs on the wall as an interactive analysis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 to the activity – Brainstorm a list of places we might find water (glaciers, groundwater, clouds,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  Do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with your table group.  Post this list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Toss a globe and have the students catch it with their arms outstretched and fingers apart.  Record the fingers on blue.  After 10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catches, you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have between 65 and 90 fingers on blue.  The earth is 70-75 percent water.  Make a chart or graph.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68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7614" y="457200"/>
            <a:ext cx="9753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Week Three</a:t>
            </a:r>
            <a:br>
              <a:rPr lang="en-US" dirty="0" smtClean="0"/>
            </a:br>
            <a:r>
              <a:rPr lang="en-US" dirty="0" smtClean="0"/>
              <a:t>A Water cycle Is not A Circle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6612" y="1600200"/>
            <a:ext cx="8456613" cy="4945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activity – Brainstorm a list of places we might find water from group work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the differences between a water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cycle and a circle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 – Stations of the water cycle 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http://www.in.gov/dnr/nrec/files/pwdice.pdf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the students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surprised about water in animals (us) and plants?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they will travel through some of the stations as a water molecule, collecting beads for their bracelet (I use chenille sticks, the beads generally stay put and it’s easy to make a bracelet).  Remind them to keep great notes of what caused the movement from one place to another (can review Talents Unlimited here – Forecasting)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ten stops for this activity – then name a station and see how many people visited.  Did anyone make it to all stations?  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beads-do easy percentages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creative story about your journey.  Use the places you visited (in order) and tell about your adventures.  Draw a picture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http://www.riversofalabama.org/index.htm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http://www.peelregion.ca/pw/waterstory/pdf/activities/bucket.pdf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Homework with your family (school to home connections)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your bracelet and the story you wrote with your family.  Have an adult sign your record sheet to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 that you have explained the activity to them.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22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Four</a:t>
            </a:r>
            <a:br>
              <a:rPr lang="en-US" dirty="0" smtClean="0"/>
            </a:br>
            <a:r>
              <a:rPr lang="en-US" dirty="0" smtClean="0"/>
              <a:t>Pollution and Water Quality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5212" y="487938"/>
            <a:ext cx="10287000" cy="4711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2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2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2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2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results of homework bracelet activity, ask about what their families thought. 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 to the activity – KWL on pollution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Freddy the Fish 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wupcenter.mtu.edu/sustainability/lessons/Freddie_the_Fish_Lesson_Gr2-3.pdf</a:t>
            </a:r>
            <a:endParaRPr lang="en-US" sz="14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/>
              <a:t>Nine </a:t>
            </a:r>
            <a:r>
              <a:rPr lang="en-US" sz="1400" dirty="0"/>
              <a:t>sources of </a:t>
            </a:r>
            <a:r>
              <a:rPr lang="en-US" sz="1400" dirty="0" smtClean="0"/>
              <a:t>pollution:  Sedimentation, Cow manure, Fertilizer, Weed killer, Road salt,</a:t>
            </a:r>
            <a:endParaRPr lang="en-US" sz="1400" dirty="0"/>
          </a:p>
          <a:p>
            <a:pPr lvl="2"/>
            <a:r>
              <a:rPr lang="en-US" sz="1400" dirty="0" smtClean="0"/>
              <a:t>Litter, Acid Rain, Industry, used </a:t>
            </a:r>
            <a:r>
              <a:rPr lang="en-US" sz="1400" dirty="0"/>
              <a:t>motor </a:t>
            </a:r>
            <a:r>
              <a:rPr lang="en-US" sz="1400" dirty="0" smtClean="0"/>
              <a:t>oil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Using the Decision Making Talent, formulate a plan to reduce pollution in Alabama Rivers. 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of many, varied things you could do – ALTERNATIVES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of the varied questions you need to ask about the things you could do – CRITERIA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your answers to help you make a decision – WEIGHING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your final decision – DECISION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many varied reasons for your decision – REASONS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Homework with your family (school to home connections)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 to your family and friends, what do others think are the biggest pollutants.  Talk about ways your family can make a difference.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0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Week Five</a:t>
            </a:r>
            <a:br>
              <a:rPr lang="en-US" dirty="0" smtClean="0"/>
            </a:br>
            <a:r>
              <a:rPr lang="en-US" dirty="0" smtClean="0"/>
              <a:t>We are All Downstream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7614" y="990600"/>
            <a:ext cx="937259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 of the Parts – Each student will develop a piece of property, with a million dollars to spend.  There is a (common) water source and we will discuss PS and NPS pollution; upstream and downstream and Best Management Practices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completing their drawings, place them touching on a table or can hang and discuss the impact they each will have on another persons property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the Forecasting Talent (copy in folder on computer), discuss the cause and effect in the Sum of the Parts activity.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Forecasting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many, varied predictions about the CAUSES of a situation.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many, varied predictions about the EFFECTs of a situation.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1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Six</a:t>
            </a:r>
            <a:br>
              <a:rPr lang="en-US" dirty="0" smtClean="0"/>
            </a:br>
            <a:r>
              <a:rPr lang="en-US" dirty="0" err="1" smtClean="0"/>
              <a:t>Enviroscape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6612" y="533400"/>
            <a:ext cx="9829800" cy="4892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05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05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05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activity – Review pollutants.  As a group make a V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enn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other diagram classifying types of pollution.  Define and distinguish point source pollution and non-point source pollution.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the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Enviroscape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Talk about the different physical locations (farmland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roads, homes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streams. etc.) and the things that have happened or may happen.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enviroscape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http://www.enviroscapes.com/nonpoint-source.html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one area of the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enviroscape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do a (before, during and after) list.  Summarize in a paragraph (add forecasting talent and EU)  type for homework</a:t>
            </a:r>
          </a:p>
          <a:p>
            <a:r>
              <a:rPr lang="en-US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one activity as a possible culminating action: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Bulletin Board on Alabama </a:t>
            </a:r>
            <a:r>
              <a:rPr lang="en-US" sz="16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River</a:t>
            </a:r>
            <a:r>
              <a:rPr lang="en-US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solve field experiences </a:t>
            </a:r>
            <a:r>
              <a:rPr lang="en-US" sz="16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solutions</a:t>
            </a:r>
            <a:r>
              <a:rPr lang="en-US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a list of items for the traveling </a:t>
            </a:r>
            <a:r>
              <a:rPr lang="en-US" sz="16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ideas are always welcome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8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Seven</a:t>
            </a:r>
            <a:br>
              <a:rPr lang="en-US" dirty="0" smtClean="0"/>
            </a:br>
            <a:r>
              <a:rPr lang="en-US" dirty="0" smtClean="0"/>
              <a:t>Hungry Cave Critters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89012" y="1752600"/>
            <a:ext cx="815181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http://caves.org/committee/projectunderground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 Facts Puzzle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cave critter and food source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 game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https://cavecurriculum.weebly.com/lesson-10---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cave-critters.html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chart/graph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Candy corn multiple intelligences (math/kinesthetic/interpersonal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 as a commodity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Homework – research information on your critter and what they eat (pictures)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4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North Americ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North American continent presentation (widescreen).potx" id="{9BCD087D-7D15-4935-9A6F-8C8F414B806B}" vid="{F70B2F2B-E334-4403-A327-17999BAEB2DF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North American continent presentation (widescreen)</Template>
  <TotalTime>916</TotalTime>
  <Words>932</Words>
  <Application>Microsoft Office PowerPoint</Application>
  <PresentationFormat>Custom</PresentationFormat>
  <Paragraphs>131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Symbol</vt:lpstr>
      <vt:lpstr>Times New Roman</vt:lpstr>
      <vt:lpstr>Verdana</vt:lpstr>
      <vt:lpstr>Wingdings</vt:lpstr>
      <vt:lpstr>Continental North America 16x9</vt:lpstr>
      <vt:lpstr>Water is Essential for Life Alabama Ag in the Classroom National Ag in the Classroom   Mobile, Alabama   Portland, Maine May 30-June 1, 2018   June 27-29, 2018</vt:lpstr>
      <vt:lpstr>Enduring Understandings *  Water is essential for life *  Water has unique physical and chemical characteristics *  Water is a natural resource we must preserve and protect   Essential Questions *  Why is water is essential for life? *  What are some unique physical and chemical characteristics of water? *  How can we preserve and protect our water resources?</vt:lpstr>
      <vt:lpstr>Week One  The Water Environment</vt:lpstr>
      <vt:lpstr>Week Two  Where Can we Find Water</vt:lpstr>
      <vt:lpstr>    Week Three A Water cycle Is not A Circle </vt:lpstr>
      <vt:lpstr>Week Four Pollution and Water Quality</vt:lpstr>
      <vt:lpstr>Week Five We are All Downstream  </vt:lpstr>
      <vt:lpstr>Week Six Enviroscape</vt:lpstr>
      <vt:lpstr>Week Seven Hungry Cave Critters</vt:lpstr>
      <vt:lpstr>Week Eight Indicator Species</vt:lpstr>
      <vt:lpstr>Week Nine  Culminating Activity Presentation</vt:lpstr>
      <vt:lpstr>Water is Essential for Life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Linda</dc:creator>
  <cp:lastModifiedBy>Linda</cp:lastModifiedBy>
  <cp:revision>30</cp:revision>
  <cp:lastPrinted>2018-05-28T23:34:36Z</cp:lastPrinted>
  <dcterms:created xsi:type="dcterms:W3CDTF">2018-03-30T16:56:36Z</dcterms:created>
  <dcterms:modified xsi:type="dcterms:W3CDTF">2018-06-04T16:24:27Z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